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1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24" r:id="rId16"/>
    <p:sldId id="268" r:id="rId17"/>
    <p:sldId id="269" r:id="rId18"/>
    <p:sldId id="270" r:id="rId19"/>
    <p:sldId id="271" r:id="rId20"/>
    <p:sldId id="348" r:id="rId21"/>
    <p:sldId id="351" r:id="rId22"/>
    <p:sldId id="349" r:id="rId23"/>
    <p:sldId id="350" r:id="rId24"/>
    <p:sldId id="272" r:id="rId25"/>
    <p:sldId id="352" r:id="rId26"/>
    <p:sldId id="353" r:id="rId27"/>
    <p:sldId id="354" r:id="rId28"/>
    <p:sldId id="316" r:id="rId29"/>
    <p:sldId id="318" r:id="rId30"/>
    <p:sldId id="319" r:id="rId31"/>
    <p:sldId id="273" r:id="rId32"/>
    <p:sldId id="274" r:id="rId33"/>
    <p:sldId id="275" r:id="rId34"/>
    <p:sldId id="327" r:id="rId35"/>
    <p:sldId id="328" r:id="rId36"/>
    <p:sldId id="329" r:id="rId37"/>
    <p:sldId id="276" r:id="rId38"/>
    <p:sldId id="277" r:id="rId39"/>
    <p:sldId id="339" r:id="rId40"/>
    <p:sldId id="278" r:id="rId41"/>
    <p:sldId id="317" r:id="rId42"/>
    <p:sldId id="279" r:id="rId43"/>
    <p:sldId id="320" r:id="rId44"/>
    <p:sldId id="321" r:id="rId45"/>
    <p:sldId id="323" r:id="rId46"/>
    <p:sldId id="322" r:id="rId47"/>
    <p:sldId id="280" r:id="rId48"/>
    <p:sldId id="281" r:id="rId49"/>
    <p:sldId id="282" r:id="rId50"/>
    <p:sldId id="284" r:id="rId51"/>
    <p:sldId id="285" r:id="rId52"/>
    <p:sldId id="286" r:id="rId53"/>
    <p:sldId id="330" r:id="rId54"/>
    <p:sldId id="283" r:id="rId55"/>
    <p:sldId id="340" r:id="rId56"/>
    <p:sldId id="338" r:id="rId57"/>
    <p:sldId id="346" r:id="rId58"/>
    <p:sldId id="355" r:id="rId59"/>
    <p:sldId id="358" r:id="rId60"/>
    <p:sldId id="356" r:id="rId61"/>
    <p:sldId id="334" r:id="rId62"/>
    <p:sldId id="341" r:id="rId63"/>
    <p:sldId id="335" r:id="rId64"/>
    <p:sldId id="357" r:id="rId65"/>
    <p:sldId id="336" r:id="rId66"/>
    <p:sldId id="347" r:id="rId67"/>
    <p:sldId id="312" r:id="rId68"/>
    <p:sldId id="313" r:id="rId69"/>
    <p:sldId id="337" r:id="rId70"/>
    <p:sldId id="325" r:id="rId71"/>
    <p:sldId id="326" r:id="rId72"/>
    <p:sldId id="311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>
      <p:cViewPr>
        <p:scale>
          <a:sx n="74" d="100"/>
          <a:sy n="74" d="100"/>
        </p:scale>
        <p:origin x="53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0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7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6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5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5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8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5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7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3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3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32789-BF25-47E3-950D-AD6D6BDA2904}" type="datetimeFigureOut">
              <a:rPr lang="en-US" smtClean="0"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71C0-7F82-4D30-9A9F-D82B3E8FB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mailto:mwtobias@security.or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3D PRINTING TECHNOLOGY</a:t>
            </a:r>
            <a:br>
              <a:rPr lang="en-US" b="1" dirty="0" smtClean="0"/>
            </a:br>
            <a:r>
              <a:rPr lang="en-US" b="1" dirty="0" smtClean="0"/>
              <a:t>The Security of Mechanical Keys</a:t>
            </a:r>
            <a:endParaRPr lang="en-US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AN OVERVIEW OF EMERGING TECHNOLOGY AND HOW IT CAN THREATEN TRADITIONAL KEY CONTROL AND SECURITY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66" y="1523999"/>
            <a:ext cx="4770634" cy="30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USE OF CONVENTIONAL LOCKS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MANY FACILITIES DO NOT USE HIGH SECURITY LOCKS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b="1" dirty="0" smtClean="0"/>
              <a:t>PREDICTABLE RESULTS</a:t>
            </a:r>
          </a:p>
          <a:p>
            <a:pPr lvl="1"/>
            <a:r>
              <a:rPr lang="en-US" dirty="0" smtClean="0"/>
              <a:t>Easy to compromise by forced and covert methods</a:t>
            </a:r>
          </a:p>
          <a:p>
            <a:pPr lvl="1"/>
            <a:r>
              <a:rPr lang="en-US" dirty="0" smtClean="0"/>
              <a:t>Easy to copy keys</a:t>
            </a:r>
          </a:p>
          <a:p>
            <a:pPr lvl="1"/>
            <a:r>
              <a:rPr lang="en-US" b="1" dirty="0" smtClean="0"/>
              <a:t>Easy to compromise master key systems</a:t>
            </a:r>
          </a:p>
          <a:p>
            <a:pPr lvl="1"/>
            <a:r>
              <a:rPr lang="en-US" b="1" dirty="0" smtClean="0"/>
              <a:t>Easy to bump open</a:t>
            </a:r>
          </a:p>
          <a:p>
            <a:pPr lvl="1"/>
            <a:r>
              <a:rPr lang="en-US" dirty="0" smtClean="0"/>
              <a:t>Often, only the appearance of 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WHY USE HIGH SECURITY LOCKS</a:t>
            </a:r>
            <a:br>
              <a:rPr lang="en-US" b="1" dirty="0" smtClean="0"/>
            </a:br>
            <a:r>
              <a:rPr lang="en-US" dirty="0" smtClean="0"/>
              <a:t>Patent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PATENT PROTECTION </a:t>
            </a:r>
            <a:r>
              <a:rPr lang="en-US" b="1" dirty="0"/>
              <a:t>	</a:t>
            </a:r>
            <a:endParaRPr lang="en-US" dirty="0"/>
          </a:p>
          <a:p>
            <a:pPr lvl="1"/>
            <a:r>
              <a:rPr lang="en-US" dirty="0" smtClean="0"/>
              <a:t>Protected </a:t>
            </a:r>
            <a:r>
              <a:rPr lang="en-US" dirty="0"/>
              <a:t>designs of internal mechanism and keys</a:t>
            </a:r>
          </a:p>
          <a:p>
            <a:pPr lvl="1"/>
            <a:r>
              <a:rPr lang="en-US" dirty="0" smtClean="0"/>
              <a:t>Illegal </a:t>
            </a:r>
            <a:r>
              <a:rPr lang="en-US" dirty="0"/>
              <a:t>to duplicate, replicate, or manufacture protected keys</a:t>
            </a:r>
          </a:p>
          <a:p>
            <a:pPr lvl="1"/>
            <a:r>
              <a:rPr lang="en-US" dirty="0" smtClean="0"/>
              <a:t>Keys </a:t>
            </a:r>
            <a:r>
              <a:rPr lang="en-US" dirty="0"/>
              <a:t>are not readily available without authority</a:t>
            </a:r>
          </a:p>
          <a:p>
            <a:pPr lvl="1"/>
            <a:r>
              <a:rPr lang="en-US" dirty="0" smtClean="0"/>
              <a:t>Keys </a:t>
            </a:r>
            <a:r>
              <a:rPr lang="en-US" dirty="0"/>
              <a:t>contain interactive </a:t>
            </a:r>
            <a:r>
              <a:rPr lang="en-US" dirty="0" smtClean="0"/>
              <a:t>or special elements or designs to </a:t>
            </a:r>
            <a:r>
              <a:rPr lang="en-US" dirty="0"/>
              <a:t>make </a:t>
            </a:r>
            <a:r>
              <a:rPr lang="en-US" dirty="0" smtClean="0"/>
              <a:t>copying and simulation difficult</a:t>
            </a:r>
          </a:p>
          <a:p>
            <a:pPr lvl="1"/>
            <a:r>
              <a:rPr lang="en-US" dirty="0" smtClean="0"/>
              <a:t>More difficult to bump open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WHY USE HIGH SECURITY LOCKS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Resistance to Covert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COVERT ENTRY</a:t>
            </a:r>
          </a:p>
          <a:p>
            <a:pPr lvl="1"/>
            <a:r>
              <a:rPr lang="en-US" dirty="0"/>
              <a:t>Secondary locking systems, such as </a:t>
            </a:r>
            <a:r>
              <a:rPr lang="en-US" dirty="0" smtClean="0"/>
              <a:t>sidebars, rotating pins, sliders, magnetics, telescoping pins</a:t>
            </a:r>
            <a:endParaRPr lang="en-US" dirty="0"/>
          </a:p>
          <a:p>
            <a:pPr lvl="1"/>
            <a:r>
              <a:rPr lang="en-US" dirty="0" smtClean="0"/>
              <a:t>Multiple </a:t>
            </a:r>
            <a:r>
              <a:rPr lang="en-US" dirty="0"/>
              <a:t>sets of active locking </a:t>
            </a:r>
            <a:r>
              <a:rPr lang="en-US" dirty="0" smtClean="0"/>
              <a:t>components</a:t>
            </a:r>
            <a:endParaRPr lang="en-US" dirty="0"/>
          </a:p>
          <a:p>
            <a:pPr lvl="1"/>
            <a:r>
              <a:rPr lang="en-US" dirty="0" smtClean="0"/>
              <a:t>Proprietary </a:t>
            </a:r>
            <a:r>
              <a:rPr lang="en-US" dirty="0"/>
              <a:t>bitting and </a:t>
            </a:r>
            <a:r>
              <a:rPr lang="en-US" dirty="0" smtClean="0"/>
              <a:t>side-bit milling</a:t>
            </a:r>
          </a:p>
          <a:p>
            <a:pPr lvl="1"/>
            <a:r>
              <a:rPr lang="en-US" dirty="0" smtClean="0"/>
              <a:t>Complex shapes</a:t>
            </a:r>
            <a:endParaRPr lang="en-US" dirty="0"/>
          </a:p>
          <a:p>
            <a:pPr lvl="1"/>
            <a:r>
              <a:rPr lang="en-US" dirty="0" smtClean="0"/>
              <a:t>Interactive </a:t>
            </a:r>
            <a:r>
              <a:rPr lang="en-US" dirty="0"/>
              <a:t>elements between lock and key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WHY USE HIGH SECURITY LOCKS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Forced Entry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FORCED ENTRY</a:t>
            </a:r>
          </a:p>
          <a:p>
            <a:pPr lvl="1"/>
            <a:r>
              <a:rPr lang="en-US" dirty="0"/>
              <a:t>More difficult to </a:t>
            </a:r>
            <a:r>
              <a:rPr lang="en-US" dirty="0" smtClean="0"/>
              <a:t>open by force:</a:t>
            </a:r>
          </a:p>
          <a:p>
            <a:pPr lvl="1"/>
            <a:r>
              <a:rPr lang="en-US" dirty="0" smtClean="0"/>
              <a:t>Protection against grinding, drilling, sawing, pulling, prying, torque, wrenching</a:t>
            </a:r>
            <a:endParaRPr lang="en-US" dirty="0"/>
          </a:p>
          <a:p>
            <a:pPr lvl="1"/>
            <a:r>
              <a:rPr lang="en-US" dirty="0" smtClean="0"/>
              <a:t>Special anti-drill </a:t>
            </a:r>
            <a:r>
              <a:rPr lang="en-US" dirty="0"/>
              <a:t>protection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secure materials</a:t>
            </a:r>
          </a:p>
          <a:p>
            <a:pPr lvl="1"/>
            <a:r>
              <a:rPr lang="en-US" dirty="0" smtClean="0"/>
              <a:t>Higher </a:t>
            </a:r>
            <a:r>
              <a:rPr lang="en-US" dirty="0"/>
              <a:t>tolerances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KEYS FOR MECHANICAL LOCKS:</a:t>
            </a:r>
            <a:br>
              <a:rPr lang="en-US" b="1" dirty="0" smtClean="0"/>
            </a:br>
            <a:r>
              <a:rPr lang="en-US" b="1" dirty="0" smtClean="0"/>
              <a:t>What are they?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A SMALL SOLID OBJECT TO MATE WITH INTERNAL ACTIVE ELEMENTS IN THE LOCK</a:t>
            </a:r>
          </a:p>
          <a:p>
            <a:endParaRPr lang="en-US" dirty="0" smtClean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857446"/>
            <a:ext cx="4654550" cy="32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KEYS FOR MECHANICAL LOCKS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KEYS CAN BE MADE OF MANY MATERIALS</a:t>
            </a:r>
          </a:p>
          <a:p>
            <a:pPr lvl="1"/>
            <a:r>
              <a:rPr lang="en-US" dirty="0"/>
              <a:t>Metal: brass, nickel silver, steel, aluminum</a:t>
            </a:r>
          </a:p>
          <a:p>
            <a:r>
              <a:rPr lang="en-US" dirty="0"/>
              <a:t>NON-TRADITIONAL WAYS TO MAKE KEYS</a:t>
            </a:r>
          </a:p>
          <a:p>
            <a:pPr lvl="1"/>
            <a:r>
              <a:rPr lang="en-US" dirty="0"/>
              <a:t>Plastic  </a:t>
            </a:r>
          </a:p>
          <a:p>
            <a:pPr lvl="1"/>
            <a:r>
              <a:rPr lang="en-US" dirty="0"/>
              <a:t>Epoxy</a:t>
            </a:r>
          </a:p>
          <a:p>
            <a:pPr lvl="1"/>
            <a:r>
              <a:rPr lang="en-US" dirty="0"/>
              <a:t>Low temperature metals</a:t>
            </a:r>
          </a:p>
          <a:p>
            <a:pPr lvl="1"/>
            <a:r>
              <a:rPr lang="en-US" dirty="0"/>
              <a:t>Casting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KEYS: THE COMMON ELEMENT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KEYS ARE THE CRITICAL AND COMMON ELEMENT FOR CONVENTIONAL AND HIGH SECURITY LOCKS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3D PRINTER and SCANNER TECHNOLOGY </a:t>
            </a:r>
          </a:p>
          <a:p>
            <a:pPr lvl="1"/>
            <a:r>
              <a:rPr lang="en-US" dirty="0" smtClean="0"/>
              <a:t>Will force a change in the design of high security keys</a:t>
            </a:r>
          </a:p>
          <a:p>
            <a:pPr lvl="1"/>
            <a:r>
              <a:rPr lang="en-US" dirty="0" smtClean="0"/>
              <a:t>Will require the standards to be upgraded</a:t>
            </a:r>
          </a:p>
          <a:p>
            <a:pPr lvl="1"/>
            <a:r>
              <a:rPr lang="en-US" dirty="0" smtClean="0"/>
              <a:t>Traditional conceptions of key control will change</a:t>
            </a:r>
          </a:p>
          <a:p>
            <a:pPr lvl="1"/>
            <a:r>
              <a:rPr lang="en-US" dirty="0" smtClean="0"/>
              <a:t>New Patent Protection will develop</a:t>
            </a:r>
          </a:p>
          <a:p>
            <a:pPr lvl="1"/>
            <a:r>
              <a:rPr lang="en-US" dirty="0" smtClean="0"/>
              <a:t>Will require a re-evaluation of facility 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KEYS</a:t>
            </a:r>
            <a:br>
              <a:rPr lang="en-US" b="1" dirty="0" smtClean="0"/>
            </a:br>
            <a:r>
              <a:rPr lang="en-US" b="1" dirty="0" smtClean="0"/>
              <a:t>Conventional vs. High Security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WIDESPREAD </a:t>
            </a:r>
            <a:r>
              <a:rPr lang="en-US" b="1" dirty="0"/>
              <a:t>AVAILABILITY vs. KEY CONTROL</a:t>
            </a:r>
            <a:endParaRPr lang="en-US" dirty="0"/>
          </a:p>
          <a:p>
            <a:r>
              <a:rPr lang="en-US" b="1" dirty="0"/>
              <a:t>KEYWAYS: COMMERCIAL vs. RESTRICTED</a:t>
            </a:r>
            <a:endParaRPr lang="en-US" dirty="0"/>
          </a:p>
          <a:p>
            <a:r>
              <a:rPr lang="en-US" b="1" dirty="0"/>
              <a:t>SECTIONAL KEYWAYS</a:t>
            </a:r>
            <a:endParaRPr lang="en-US" dirty="0"/>
          </a:p>
          <a:p>
            <a:r>
              <a:rPr lang="en-US" b="1" dirty="0"/>
              <a:t>BITTING: Traditional, dimple, angled, unique shapes, multiple rows</a:t>
            </a:r>
            <a:endParaRPr lang="en-US" dirty="0"/>
          </a:p>
          <a:p>
            <a:r>
              <a:rPr lang="en-US" b="1" dirty="0"/>
              <a:t>MOVABLE OR INTERACTIVE ELEMENTS: </a:t>
            </a:r>
            <a:r>
              <a:rPr lang="en-US" b="1" dirty="0" smtClean="0"/>
              <a:t>Examples: </a:t>
            </a:r>
            <a:r>
              <a:rPr lang="en-US" b="1" dirty="0" err="1" smtClean="0"/>
              <a:t>Mul</a:t>
            </a:r>
            <a:r>
              <a:rPr lang="en-US" b="1" dirty="0" smtClean="0"/>
              <a:t>-t-Lock</a:t>
            </a:r>
            <a:r>
              <a:rPr lang="en-US" b="1" dirty="0"/>
              <a:t>, </a:t>
            </a:r>
            <a:r>
              <a:rPr lang="en-US" b="1" dirty="0" err="1" smtClean="0"/>
              <a:t>Keso</a:t>
            </a:r>
            <a:r>
              <a:rPr lang="en-US" b="1" dirty="0" smtClean="0"/>
              <a:t>, </a:t>
            </a:r>
            <a:r>
              <a:rPr lang="en-US" b="1" dirty="0" err="1" smtClean="0"/>
              <a:t>Vachette</a:t>
            </a:r>
            <a:r>
              <a:rPr lang="en-US" b="1" dirty="0" smtClean="0"/>
              <a:t>, </a:t>
            </a:r>
            <a:r>
              <a:rPr lang="en-US" b="1" dirty="0" err="1" smtClean="0"/>
              <a:t>Tesa</a:t>
            </a:r>
            <a:endParaRPr lang="en-US" dirty="0"/>
          </a:p>
          <a:p>
            <a:r>
              <a:rPr lang="en-US" b="1" dirty="0"/>
              <a:t>MAGNETICS: </a:t>
            </a:r>
            <a:r>
              <a:rPr lang="en-US" b="1" dirty="0" err="1"/>
              <a:t>Evva</a:t>
            </a:r>
            <a:endParaRPr lang="en-US" dirty="0"/>
          </a:p>
          <a:p>
            <a:r>
              <a:rPr lang="en-US" b="1" dirty="0"/>
              <a:t>ELECTRONIC </a:t>
            </a:r>
            <a:r>
              <a:rPr lang="en-US" b="1" dirty="0" smtClean="0"/>
              <a:t>ELEMENTS</a:t>
            </a:r>
            <a:endParaRPr lang="en-US" dirty="0"/>
          </a:p>
          <a:p>
            <a:r>
              <a:rPr lang="en-US" b="1" dirty="0"/>
              <a:t>MULTIPLE SECURITY LAYERS: Secondary </a:t>
            </a:r>
            <a:r>
              <a:rPr lang="en-US" b="1" dirty="0" smtClean="0"/>
              <a:t>bitting examples: </a:t>
            </a:r>
            <a:r>
              <a:rPr lang="en-US" b="1" dirty="0" err="1"/>
              <a:t>Medeco</a:t>
            </a:r>
            <a:r>
              <a:rPr lang="en-US" b="1" dirty="0"/>
              <a:t>, Primus, </a:t>
            </a:r>
            <a:r>
              <a:rPr lang="en-US" b="1" dirty="0" err="1"/>
              <a:t>Assa</a:t>
            </a:r>
            <a:r>
              <a:rPr lang="en-US" b="1" dirty="0"/>
              <a:t> Twin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EASIEST WAY TO OPEN A LOCK:</a:t>
            </a:r>
            <a:br>
              <a:rPr lang="en-US" b="1" dirty="0" smtClean="0"/>
            </a:br>
            <a:r>
              <a:rPr lang="en-US" b="1" dirty="0" smtClean="0"/>
              <a:t>With a Key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6629400" cy="3591745"/>
          </a:xfrm>
        </p:spPr>
      </p:pic>
    </p:spTree>
    <p:extLst>
      <p:ext uri="{BB962C8B-B14F-4D97-AF65-F5344CB8AC3E}">
        <p14:creationId xmlns:p14="http://schemas.microsoft.com/office/powerpoint/2010/main" val="13390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TRADITIONAL METHODS TO PRODUCE MECHANICAL KEYS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			TWO PRIMARY ISSUES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 smtClean="0"/>
              <a:t>Obtaining </a:t>
            </a:r>
            <a:r>
              <a:rPr lang="en-US" b="1" dirty="0"/>
              <a:t>or producing the blanks</a:t>
            </a:r>
            <a:endParaRPr lang="en-US" dirty="0"/>
          </a:p>
          <a:p>
            <a:r>
              <a:rPr lang="en-US" b="1" dirty="0" smtClean="0"/>
              <a:t>Creating </a:t>
            </a:r>
            <a:r>
              <a:rPr lang="en-US" b="1" dirty="0"/>
              <a:t>the bitting and knowing the </a:t>
            </a:r>
            <a:r>
              <a:rPr lang="en-US" b="1" dirty="0" smtClean="0"/>
              <a:t>values</a:t>
            </a:r>
          </a:p>
          <a:p>
            <a:endParaRPr lang="en-US" dirty="0"/>
          </a:p>
          <a:p>
            <a:pPr lvl="1"/>
            <a:r>
              <a:rPr lang="en-US" dirty="0"/>
              <a:t>Key machines: manual copying or code cutting</a:t>
            </a:r>
          </a:p>
          <a:p>
            <a:pPr lvl="1"/>
            <a:r>
              <a:rPr lang="en-US" dirty="0"/>
              <a:t>Impressioning the lock</a:t>
            </a:r>
          </a:p>
          <a:p>
            <a:pPr lvl="1"/>
            <a:r>
              <a:rPr lang="en-US" dirty="0"/>
              <a:t>Impression of the key (Great Train Robbery)</a:t>
            </a:r>
          </a:p>
          <a:p>
            <a:pPr lvl="1"/>
            <a:r>
              <a:rPr lang="en-US" dirty="0"/>
              <a:t>Molds, Silicone, Epoxy</a:t>
            </a:r>
          </a:p>
          <a:p>
            <a:pPr lvl="1"/>
            <a:r>
              <a:rPr lang="en-US" dirty="0"/>
              <a:t>Photography and milling machine</a:t>
            </a:r>
          </a:p>
          <a:p>
            <a:pPr lvl="1"/>
            <a:r>
              <a:rPr lang="en-US" dirty="0"/>
              <a:t>Decoding by micrometer or gauge and </a:t>
            </a:r>
            <a:r>
              <a:rPr lang="en-US" dirty="0" smtClean="0"/>
              <a:t>hand-filing </a:t>
            </a:r>
            <a:r>
              <a:rPr lang="en-US" dirty="0"/>
              <a:t>or code cutting</a:t>
            </a:r>
          </a:p>
          <a:p>
            <a:pPr lvl="1"/>
            <a:r>
              <a:rPr lang="en-US" dirty="0"/>
              <a:t>Visual decoding for bitting levels</a:t>
            </a:r>
          </a:p>
          <a:p>
            <a:pPr lvl="1"/>
            <a:r>
              <a:rPr lang="en-US" dirty="0"/>
              <a:t>Disassembly of lock and determining bitting values</a:t>
            </a:r>
          </a:p>
          <a:p>
            <a:pPr lvl="1"/>
            <a:r>
              <a:rPr lang="en-US" dirty="0"/>
              <a:t>Decoding tools</a:t>
            </a:r>
          </a:p>
          <a:p>
            <a:pPr lvl="1"/>
            <a:r>
              <a:rPr lang="en-US" dirty="0"/>
              <a:t>Variable key simulation </a:t>
            </a:r>
            <a:r>
              <a:rPr lang="en-US" dirty="0" smtClean="0"/>
              <a:t>systems</a:t>
            </a:r>
          </a:p>
          <a:p>
            <a:pPr lvl="1"/>
            <a:r>
              <a:rPr lang="en-US" dirty="0" smtClean="0"/>
              <a:t>Easy </a:t>
            </a:r>
            <a:r>
              <a:rPr lang="en-US" dirty="0" err="1" smtClean="0"/>
              <a:t>Entrie</a:t>
            </a:r>
            <a:r>
              <a:rPr lang="en-US" dirty="0" smtClean="0"/>
              <a:t> milling machine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3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PRINTING TECHNOLOGY: OVERVIEW OF CRITICAL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WHO: </a:t>
            </a:r>
            <a:r>
              <a:rPr lang="en-US" dirty="0"/>
              <a:t>VIRTUALLY ANYONE CAN OBTAIN A KEY IF THEY HAVE ACCESS TO THE TARGET </a:t>
            </a:r>
            <a:r>
              <a:rPr lang="en-US" dirty="0" smtClean="0"/>
              <a:t>KEY</a:t>
            </a:r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WHAT: </a:t>
            </a:r>
            <a:r>
              <a:rPr lang="en-US" dirty="0"/>
              <a:t>ANY CONVENTIONAL KEY AND MANY HIGH SECURITY KEYS AND </a:t>
            </a:r>
            <a:r>
              <a:rPr lang="en-US" dirty="0" smtClean="0"/>
              <a:t>KEYWAYS</a:t>
            </a:r>
            <a:endParaRPr lang="en-US" dirty="0"/>
          </a:p>
          <a:p>
            <a:r>
              <a:rPr lang="en-US" b="1" dirty="0"/>
              <a:t>WHERE: </a:t>
            </a:r>
            <a:r>
              <a:rPr lang="en-US" dirty="0"/>
              <a:t>NO GEOGRAPHIC LIMITATIONS, ESPECIALLY WITH 3D PRINT SHOP ACCESS ON </a:t>
            </a:r>
            <a:r>
              <a:rPr lang="en-US" dirty="0" smtClean="0"/>
              <a:t>LINE</a:t>
            </a:r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WHY: </a:t>
            </a:r>
            <a:r>
              <a:rPr lang="en-US" dirty="0"/>
              <a:t>TO OBTAIN AN UNAUTHORIZED DUPLICATE KEY OR BLANK TO OPEN A LOCK, OR TO EXTRAPOLATE THE TOP LEVEL MASTER KEY, OR TO DEFEAT </a:t>
            </a:r>
            <a:r>
              <a:rPr lang="en-US" dirty="0" smtClean="0"/>
              <a:t>THE SECURITY OF A FACILITY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EASY ENTRIE </a:t>
            </a:r>
            <a:br>
              <a:rPr lang="en-US" dirty="0" smtClean="0"/>
            </a:br>
            <a:r>
              <a:rPr lang="en-US" dirty="0" smtClean="0"/>
              <a:t>MILLING MACHINE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7" y="1629569"/>
            <a:ext cx="5305425" cy="4467225"/>
          </a:xfrm>
        </p:spPr>
      </p:pic>
    </p:spTree>
    <p:extLst>
      <p:ext uri="{BB962C8B-B14F-4D97-AF65-F5344CB8AC3E}">
        <p14:creationId xmlns:p14="http://schemas.microsoft.com/office/powerpoint/2010/main" val="14462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EASY ENTRIE PROBE</a:t>
            </a:r>
            <a:br>
              <a:rPr lang="en-US" dirty="0" smtClean="0"/>
            </a:br>
            <a:r>
              <a:rPr lang="en-US" dirty="0" smtClean="0"/>
              <a:t>KEY BLANK MEASUREMENT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15952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MILLED BLANKS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6875188" cy="2286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0"/>
            <a:ext cx="4495800" cy="27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MILLING OF BLANKS</a:t>
            </a:r>
            <a:br>
              <a:rPr lang="en-US" dirty="0" smtClean="0"/>
            </a:br>
            <a:r>
              <a:rPr lang="en-US" dirty="0" smtClean="0"/>
              <a:t>WITH EAS ENTRIE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0"/>
            <a:ext cx="4525108" cy="19514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57600"/>
            <a:ext cx="4495801" cy="23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SECURITY AGAINST DUPLICATION, SIMULATION, OR REPLICATION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	METHODS TO ENHANCE KEY CONTROL</a:t>
            </a:r>
          </a:p>
          <a:p>
            <a:r>
              <a:rPr lang="en-US" dirty="0" smtClean="0"/>
              <a:t>Unique </a:t>
            </a:r>
            <a:r>
              <a:rPr lang="en-US" dirty="0"/>
              <a:t>keyways</a:t>
            </a:r>
          </a:p>
          <a:p>
            <a:r>
              <a:rPr lang="en-US" dirty="0"/>
              <a:t>Undercuts</a:t>
            </a:r>
          </a:p>
          <a:p>
            <a:r>
              <a:rPr lang="en-US" dirty="0"/>
              <a:t>Complex </a:t>
            </a:r>
            <a:r>
              <a:rPr lang="en-US" dirty="0" smtClean="0"/>
              <a:t>bitting</a:t>
            </a:r>
            <a:endParaRPr lang="en-US" dirty="0"/>
          </a:p>
          <a:p>
            <a:r>
              <a:rPr lang="en-US" dirty="0" smtClean="0"/>
              <a:t>Side-bit </a:t>
            </a:r>
            <a:r>
              <a:rPr lang="en-US" dirty="0"/>
              <a:t>milling, angled cuts</a:t>
            </a:r>
          </a:p>
          <a:p>
            <a:r>
              <a:rPr lang="en-US" dirty="0"/>
              <a:t>Unique or </a:t>
            </a:r>
            <a:r>
              <a:rPr lang="en-US" dirty="0" smtClean="0"/>
              <a:t>difficult-to-decode </a:t>
            </a:r>
            <a:r>
              <a:rPr lang="en-US" dirty="0"/>
              <a:t>bitting patterns</a:t>
            </a:r>
          </a:p>
          <a:p>
            <a:r>
              <a:rPr lang="en-US" dirty="0" smtClean="0"/>
              <a:t>Multiple or complex angles or bores </a:t>
            </a:r>
            <a:r>
              <a:rPr lang="en-US" dirty="0"/>
              <a:t>in bitting</a:t>
            </a:r>
          </a:p>
          <a:p>
            <a:r>
              <a:rPr lang="en-US" dirty="0"/>
              <a:t>Interactive </a:t>
            </a:r>
            <a:r>
              <a:rPr lang="en-US" dirty="0" smtClean="0"/>
              <a:t>elements</a:t>
            </a:r>
          </a:p>
          <a:p>
            <a:r>
              <a:rPr lang="en-US" dirty="0" smtClean="0"/>
              <a:t>Magnetics</a:t>
            </a:r>
          </a:p>
          <a:p>
            <a:r>
              <a:rPr lang="en-US" dirty="0" smtClean="0"/>
              <a:t>Electronic elements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	THE REAL WORLD</a:t>
            </a:r>
            <a:endParaRPr lang="en-US" b="1" dirty="0"/>
          </a:p>
          <a:p>
            <a:r>
              <a:rPr lang="en-US" dirty="0"/>
              <a:t>“Do Not Duplicate”</a:t>
            </a:r>
          </a:p>
          <a:p>
            <a:r>
              <a:rPr lang="en-US" dirty="0"/>
              <a:t>Patent protection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CONVENTIONAL KEYS:</a:t>
            </a:r>
            <a:br>
              <a:rPr lang="en-US" b="1" dirty="0" smtClean="0"/>
            </a:br>
            <a:r>
              <a:rPr lang="en-US" b="1" dirty="0" smtClean="0"/>
              <a:t>KEY SECURITY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AVAILABILITY OF BLANIKS</a:t>
            </a:r>
          </a:p>
          <a:p>
            <a:r>
              <a:rPr lang="en-US" dirty="0" smtClean="0"/>
              <a:t>DEPTH AND SPACE INFORMATION AVAILABLE</a:t>
            </a:r>
          </a:p>
          <a:p>
            <a:r>
              <a:rPr lang="en-US" dirty="0" smtClean="0"/>
              <a:t>NO SPECIAL CUTTER REQUIRED</a:t>
            </a:r>
          </a:p>
          <a:p>
            <a:r>
              <a:rPr lang="en-US" dirty="0" smtClean="0"/>
              <a:t>CAN BE PHOTOGRAPHED AND DECODED</a:t>
            </a:r>
          </a:p>
          <a:p>
            <a:r>
              <a:rPr lang="en-US" dirty="0" smtClean="0"/>
              <a:t>NO RESTRICTIONS ON ACCESS TO KEYS</a:t>
            </a:r>
          </a:p>
          <a:p>
            <a:r>
              <a:rPr lang="en-US" dirty="0" smtClean="0"/>
              <a:t>EASY TO MAKE BUMP KEYS WHICH WILL OPEN MOST PIN TUMBLER 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CONVENTIONAL KEYS:</a:t>
            </a:r>
            <a:br>
              <a:rPr lang="en-US" dirty="0" smtClean="0"/>
            </a:br>
            <a:r>
              <a:rPr lang="en-US" dirty="0" smtClean="0"/>
              <a:t>MINIMAL SECURITY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88" y="2133600"/>
            <a:ext cx="6842224" cy="3255105"/>
          </a:xfrm>
        </p:spPr>
      </p:pic>
    </p:spTree>
    <p:extLst>
      <p:ext uri="{BB962C8B-B14F-4D97-AF65-F5344CB8AC3E}">
        <p14:creationId xmlns:p14="http://schemas.microsoft.com/office/powerpoint/2010/main" val="21252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SECURITY LOCKS:</a:t>
            </a:r>
            <a:br>
              <a:rPr lang="en-US" dirty="0" smtClean="0"/>
            </a:br>
            <a:r>
              <a:rPr lang="en-US" dirty="0" smtClean="0"/>
              <a:t>PHYSICAL KEY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PATENT PROTECTED</a:t>
            </a:r>
          </a:p>
          <a:p>
            <a:r>
              <a:rPr lang="en-US" dirty="0" smtClean="0"/>
              <a:t>RESTRICTED KEYWAYS</a:t>
            </a:r>
          </a:p>
          <a:p>
            <a:r>
              <a:rPr lang="en-US" dirty="0" smtClean="0"/>
              <a:t>PHYSICAL PROTECTIVE MEASURES</a:t>
            </a:r>
          </a:p>
          <a:p>
            <a:r>
              <a:rPr lang="en-US" dirty="0" smtClean="0"/>
              <a:t>COMPLIANCE WITH UL, BHMA STANDARDS</a:t>
            </a:r>
          </a:p>
          <a:p>
            <a:r>
              <a:rPr lang="en-US" dirty="0" smtClean="0"/>
              <a:t>MORE DIFFICULT TO DUPLICATE, SIMULATE, OR REPLICATE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DIFFERENT SECURITY MEASURES</a:t>
            </a:r>
            <a:br>
              <a:rPr lang="en-US" b="1" dirty="0" smtClean="0"/>
            </a:br>
            <a:r>
              <a:rPr lang="en-US" b="1" dirty="0" smtClean="0"/>
              <a:t>Special bitting designs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0" y="1524000"/>
            <a:ext cx="7174700" cy="23631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114800"/>
            <a:ext cx="6781800" cy="18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DIFFERENT SECURITY MEASURES</a:t>
            </a:r>
            <a:br>
              <a:rPr lang="en-US" b="1" dirty="0" smtClean="0"/>
            </a:br>
            <a:r>
              <a:rPr lang="en-US" b="1" dirty="0" smtClean="0"/>
              <a:t>Interactive elements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6477000" cy="22350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14799"/>
            <a:ext cx="6324600" cy="19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COMPROMISE OF KEYS MEANS COMPROMISE OF SECURITY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HOW: </a:t>
            </a:r>
            <a:r>
              <a:rPr lang="en-US" dirty="0"/>
              <a:t>PHOTOGRAPHY, VISUAL DECODING AND MEASUREMENT, </a:t>
            </a:r>
            <a:r>
              <a:rPr lang="en-US" dirty="0" smtClean="0"/>
              <a:t>MOLDS, IMPRESSIONS</a:t>
            </a:r>
            <a:r>
              <a:rPr lang="en-US" dirty="0"/>
              <a:t>, FAX, EASY </a:t>
            </a:r>
            <a:r>
              <a:rPr lang="en-US" dirty="0" smtClean="0"/>
              <a:t>ENTRIE </a:t>
            </a:r>
            <a:r>
              <a:rPr lang="en-US" dirty="0"/>
              <a:t>FOR KEYWAY REPLICATION, INTERNET PUBLICATION OF SPECIFICATIONS, MANY OTHER TECHNIQUES.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ACCESS TO A TARGRT KEY CAN </a:t>
            </a:r>
            <a:r>
              <a:rPr lang="en-US" b="1" dirty="0" smtClean="0"/>
              <a:t>OFTEN BE EASILY OBTAINED</a:t>
            </a:r>
            <a:endParaRPr lang="en-US" dirty="0"/>
          </a:p>
          <a:p>
            <a:pPr lvl="1"/>
            <a:r>
              <a:rPr lang="en-US" dirty="0" smtClean="0"/>
              <a:t>BORROWED KEY OR PHYSICAL ACCESS OR POSESSION</a:t>
            </a:r>
            <a:endParaRPr lang="en-US" dirty="0"/>
          </a:p>
          <a:p>
            <a:pPr lvl="1"/>
            <a:r>
              <a:rPr lang="en-US" dirty="0" smtClean="0"/>
              <a:t>USER </a:t>
            </a:r>
            <a:r>
              <a:rPr lang="en-US" dirty="0"/>
              <a:t>IN POSSESSION OF A KEY, EVEN BRIEFLY</a:t>
            </a:r>
          </a:p>
          <a:p>
            <a:pPr lvl="1"/>
            <a:r>
              <a:rPr lang="en-US" dirty="0" smtClean="0"/>
              <a:t>PHOTOGRAPH </a:t>
            </a:r>
            <a:r>
              <a:rPr lang="en-US" dirty="0"/>
              <a:t>OF A </a:t>
            </a:r>
            <a:r>
              <a:rPr lang="en-US" b="1" dirty="0"/>
              <a:t>KEY</a:t>
            </a:r>
            <a:r>
              <a:rPr lang="en-US" dirty="0"/>
              <a:t> CARRIED BY ANOTHER PERSON</a:t>
            </a:r>
          </a:p>
          <a:p>
            <a:pPr lvl="1"/>
            <a:r>
              <a:rPr lang="en-US" dirty="0" smtClean="0"/>
              <a:t>PHOTOGRAPH </a:t>
            </a:r>
            <a:r>
              <a:rPr lang="en-US" dirty="0"/>
              <a:t>OF A </a:t>
            </a:r>
            <a:r>
              <a:rPr lang="en-US" b="1" dirty="0"/>
              <a:t>KEYWAY</a:t>
            </a:r>
            <a:r>
              <a:rPr lang="en-US" dirty="0"/>
              <a:t> TO MAKE BLANKS + VISUAL </a:t>
            </a:r>
            <a:r>
              <a:rPr lang="en-US" dirty="0" smtClean="0"/>
              <a:t>DECODING</a:t>
            </a: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WHY: </a:t>
            </a:r>
            <a:r>
              <a:rPr lang="en-US" dirty="0"/>
              <a:t>TO OBTAIN AN UNAUTHORIZED DUPLICATE KEY OR BLANK TO OPEN A LOCK, OR TO EXTRAPOLATE THE TOP LEVEL MASTER KEY, OR TO DEFEAT </a:t>
            </a:r>
            <a:r>
              <a:rPr lang="en-US" dirty="0" smtClean="0"/>
              <a:t>THE SECURITY OF A FACILITY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DIFFERENT SECURITY MEASURES</a:t>
            </a:r>
            <a:br>
              <a:rPr lang="en-US" b="1" dirty="0" smtClean="0"/>
            </a:br>
            <a:r>
              <a:rPr lang="en-US" b="1" dirty="0" smtClean="0"/>
              <a:t>Interactive elements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4" y="1447800"/>
            <a:ext cx="6778626" cy="2362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038600"/>
            <a:ext cx="6629400" cy="183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NEW TECHNOLOGY: NEXT GENERATION TO REPRODUCE KEYS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Scanners</a:t>
            </a:r>
          </a:p>
          <a:p>
            <a:r>
              <a:rPr lang="en-US" b="1" dirty="0" smtClean="0"/>
              <a:t>High-resolution photographs</a:t>
            </a:r>
            <a:endParaRPr lang="en-US" dirty="0"/>
          </a:p>
          <a:p>
            <a:r>
              <a:rPr lang="en-US" b="1" dirty="0" smtClean="0"/>
              <a:t>3D printers</a:t>
            </a:r>
          </a:p>
          <a:p>
            <a:r>
              <a:rPr lang="en-US" b="1" dirty="0" smtClean="0"/>
              <a:t>Inexpensive computer-controlled milling machines</a:t>
            </a:r>
          </a:p>
          <a:p>
            <a:r>
              <a:rPr lang="en-US" b="1" dirty="0" smtClean="0"/>
              <a:t>Materials other than metals</a:t>
            </a:r>
          </a:p>
          <a:p>
            <a:r>
              <a:rPr lang="en-US" b="1" dirty="0" smtClean="0"/>
              <a:t>Remote file servers</a:t>
            </a:r>
          </a:p>
          <a:p>
            <a:r>
              <a:rPr lang="en-US" b="1" dirty="0" smtClean="0"/>
              <a:t>On-line print shops “Kinko’s for keys”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3D PRINTER TECHNOLOGY:</a:t>
            </a:r>
            <a:br>
              <a:rPr lang="en-US" b="1" dirty="0" smtClean="0"/>
            </a:br>
            <a:r>
              <a:rPr lang="en-US" b="1" dirty="0" smtClean="0"/>
              <a:t>SIX CRITICAL 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WHAT IS IT?</a:t>
            </a:r>
          </a:p>
          <a:p>
            <a:endParaRPr lang="en-US" b="1" dirty="0" smtClean="0"/>
          </a:p>
          <a:p>
            <a:r>
              <a:rPr lang="en-US" b="1" dirty="0" smtClean="0"/>
              <a:t>HOW DOES IT WORK?</a:t>
            </a:r>
          </a:p>
          <a:p>
            <a:endParaRPr lang="en-US" b="1" dirty="0" smtClean="0"/>
          </a:p>
          <a:p>
            <a:r>
              <a:rPr lang="en-US" b="1" dirty="0" smtClean="0"/>
              <a:t>HOW DIFFICULT TO PRODUCE KEYS?</a:t>
            </a:r>
          </a:p>
          <a:p>
            <a:endParaRPr lang="en-US" b="1" dirty="0" smtClean="0"/>
          </a:p>
          <a:p>
            <a:r>
              <a:rPr lang="en-US" b="1" dirty="0" smtClean="0"/>
              <a:t>ACCESS TO TECHNOLOGY?</a:t>
            </a:r>
          </a:p>
          <a:p>
            <a:endParaRPr lang="en-US" b="1" dirty="0" smtClean="0"/>
          </a:p>
          <a:p>
            <a:r>
              <a:rPr lang="en-US" b="1" dirty="0" smtClean="0"/>
              <a:t>AVAILABILITY AND COST?</a:t>
            </a:r>
          </a:p>
          <a:p>
            <a:endParaRPr lang="en-US" b="1" dirty="0" smtClean="0"/>
          </a:p>
          <a:p>
            <a:r>
              <a:rPr lang="en-US" b="1" dirty="0" smtClean="0"/>
              <a:t>IS IT A THREAT TO SECURITY?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31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3D PRINTER REVOLUTION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Availability everywhere, even at Microsoft </a:t>
            </a:r>
            <a:r>
              <a:rPr lang="en-US" b="1" dirty="0" smtClean="0"/>
              <a:t>stores</a:t>
            </a:r>
          </a:p>
          <a:p>
            <a:r>
              <a:rPr lang="en-US" b="1" dirty="0" smtClean="0"/>
              <a:t>Upload files to print shop</a:t>
            </a:r>
          </a:p>
          <a:p>
            <a:r>
              <a:rPr lang="en-US" b="1" dirty="0" smtClean="0"/>
              <a:t>Download files from server</a:t>
            </a:r>
            <a:endParaRPr lang="en-US" dirty="0"/>
          </a:p>
          <a:p>
            <a:r>
              <a:rPr lang="en-US" b="1" dirty="0"/>
              <a:t>Parts on demand</a:t>
            </a:r>
            <a:endParaRPr lang="en-US" dirty="0"/>
          </a:p>
          <a:p>
            <a:r>
              <a:rPr lang="en-US" b="1" dirty="0"/>
              <a:t>Price from $1000-$650,000</a:t>
            </a:r>
            <a:endParaRPr lang="en-US" dirty="0"/>
          </a:p>
          <a:p>
            <a:r>
              <a:rPr lang="en-US" b="1" dirty="0"/>
              <a:t>3D is a software-bases system </a:t>
            </a:r>
            <a:endParaRPr lang="en-US" dirty="0"/>
          </a:p>
          <a:p>
            <a:r>
              <a:rPr lang="en-US" b="1" dirty="0"/>
              <a:t>STL files, CAD output</a:t>
            </a:r>
            <a:endParaRPr lang="en-US" dirty="0"/>
          </a:p>
          <a:p>
            <a:r>
              <a:rPr lang="en-US" b="1" dirty="0" smtClean="0"/>
              <a:t>Key not </a:t>
            </a:r>
            <a:r>
              <a:rPr lang="en-US" b="1" dirty="0"/>
              <a:t>difficult to develop and generate</a:t>
            </a:r>
            <a:endParaRPr lang="en-US" dirty="0"/>
          </a:p>
          <a:p>
            <a:r>
              <a:rPr lang="en-US" b="1" dirty="0"/>
              <a:t>Images from scanners and high res photographs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PRINTED PARTS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295400"/>
            <a:ext cx="3020915" cy="266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" y="4343399"/>
            <a:ext cx="4164330" cy="2169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5400"/>
            <a:ext cx="3556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08" y="4343398"/>
            <a:ext cx="2922240" cy="21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PRINTED LOCK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35665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PRINTED LOCK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940485" cy="4343400"/>
          </a:xfrm>
        </p:spPr>
      </p:pic>
    </p:spTree>
    <p:extLst>
      <p:ext uri="{BB962C8B-B14F-4D97-AF65-F5344CB8AC3E}">
        <p14:creationId xmlns:p14="http://schemas.microsoft.com/office/powerpoint/2010/main" val="6120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ISSUES RELATING TO SECURITY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Legal</a:t>
            </a:r>
            <a:endParaRPr lang="en-US" dirty="0"/>
          </a:p>
          <a:p>
            <a:r>
              <a:rPr lang="en-US" b="1" dirty="0"/>
              <a:t>Technical</a:t>
            </a:r>
            <a:endParaRPr lang="en-US" dirty="0"/>
          </a:p>
          <a:p>
            <a:r>
              <a:rPr lang="en-US" b="1" dirty="0"/>
              <a:t>Intellectual Property</a:t>
            </a:r>
            <a:endParaRPr lang="en-US" dirty="0"/>
          </a:p>
          <a:p>
            <a:r>
              <a:rPr lang="en-US" b="1" dirty="0"/>
              <a:t>Security</a:t>
            </a:r>
            <a:endParaRPr lang="en-US" dirty="0"/>
          </a:p>
          <a:p>
            <a:r>
              <a:rPr lang="en-US" b="1" dirty="0"/>
              <a:t>Standards regarding Key Control</a:t>
            </a:r>
            <a:endParaRPr lang="en-US" dirty="0"/>
          </a:p>
          <a:p>
            <a:r>
              <a:rPr lang="en-US" b="1" dirty="0"/>
              <a:t>Access to </a:t>
            </a:r>
            <a:r>
              <a:rPr lang="en-US" b="1" dirty="0" smtClean="0"/>
              <a:t>blanks and Protection </a:t>
            </a:r>
            <a:r>
              <a:rPr lang="en-US" b="1" dirty="0"/>
              <a:t>of master key </a:t>
            </a:r>
            <a:r>
              <a:rPr lang="en-US" b="1" dirty="0" smtClean="0"/>
              <a:t>systems</a:t>
            </a:r>
          </a:p>
          <a:p>
            <a:r>
              <a:rPr lang="en-US" b="1" dirty="0" smtClean="0"/>
              <a:t>Production of bump keys</a:t>
            </a:r>
            <a:endParaRPr lang="en-US" dirty="0"/>
          </a:p>
          <a:p>
            <a:r>
              <a:rPr lang="en-US" b="1" dirty="0"/>
              <a:t>3D Print commercial print </a:t>
            </a:r>
            <a:r>
              <a:rPr lang="en-US" b="1" dirty="0" smtClean="0"/>
              <a:t>houses, enforcement of Intellectual Property Rights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OUR 3D RESEARCH PROJECT:</a:t>
            </a:r>
            <a:br>
              <a:rPr lang="en-US" b="1" dirty="0" smtClean="0"/>
            </a:br>
            <a:r>
              <a:rPr lang="en-US" b="1" dirty="0" smtClean="0"/>
              <a:t>It started at M I T and </a:t>
            </a:r>
            <a:r>
              <a:rPr lang="en-US" b="1" dirty="0" err="1" smtClean="0"/>
              <a:t>DefCon</a:t>
            </a:r>
            <a:r>
              <a:rPr lang="en-US" b="1" dirty="0" smtClean="0"/>
              <a:t> 21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7010400" cy="24777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215843"/>
            <a:ext cx="5580204" cy="21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3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SCHLAGE PRIMUS</a:t>
            </a:r>
            <a:br>
              <a:rPr lang="en-US" dirty="0" smtClean="0"/>
            </a:br>
            <a:r>
              <a:rPr lang="en-US" dirty="0" smtClean="0"/>
              <a:t>ORIGINAL KEY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40731"/>
            <a:ext cx="7620000" cy="3644900"/>
          </a:xfrm>
        </p:spPr>
      </p:pic>
    </p:spTree>
    <p:extLst>
      <p:ext uri="{BB962C8B-B14F-4D97-AF65-F5344CB8AC3E}">
        <p14:creationId xmlns:p14="http://schemas.microsoft.com/office/powerpoint/2010/main" val="13318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LOCKS ARE OFTEN THE FIRST AND LAST PHYSICAL BARRIER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CLASSIFICATION OF LOCKS</a:t>
            </a:r>
          </a:p>
          <a:p>
            <a:pPr lvl="1"/>
            <a:r>
              <a:rPr lang="en-US" dirty="0" smtClean="0"/>
              <a:t>Conventional mechanical locks</a:t>
            </a:r>
          </a:p>
          <a:p>
            <a:pPr lvl="1"/>
            <a:r>
              <a:rPr lang="en-US" dirty="0" smtClean="0"/>
              <a:t>High security mechanical locks</a:t>
            </a:r>
          </a:p>
          <a:p>
            <a:pPr lvl="1"/>
            <a:r>
              <a:rPr lang="en-US" dirty="0" smtClean="0"/>
              <a:t>Electro-Mechanical locks</a:t>
            </a:r>
          </a:p>
          <a:p>
            <a:pPr lvl="1"/>
            <a:r>
              <a:rPr lang="en-US" dirty="0" smtClean="0"/>
              <a:t>Electronic cylinders</a:t>
            </a:r>
          </a:p>
          <a:p>
            <a:pPr lvl="1"/>
            <a:r>
              <a:rPr lang="en-US" dirty="0" smtClean="0"/>
              <a:t>Electronic access control systems</a:t>
            </a:r>
          </a:p>
          <a:p>
            <a:pPr lvl="1"/>
            <a:r>
              <a:rPr lang="en-US" dirty="0" smtClean="0"/>
              <a:t>RFID, NFC, Bluetooth Access</a:t>
            </a:r>
          </a:p>
        </p:txBody>
      </p:sp>
    </p:spTree>
    <p:extLst>
      <p:ext uri="{BB962C8B-B14F-4D97-AF65-F5344CB8AC3E}">
        <p14:creationId xmlns:p14="http://schemas.microsoft.com/office/powerpoint/2010/main" val="10455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smtClean="0"/>
              <a:t>TECHNOLOGY HAS CAUGHT UP WITH A PIECE OF METAL CALLED A KEY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b="1" dirty="0" smtClean="0"/>
              <a:t>3D PRINTER TECHNOLOGY</a:t>
            </a:r>
          </a:p>
          <a:p>
            <a:r>
              <a:rPr lang="en-US" b="1" dirty="0"/>
              <a:t>Can </a:t>
            </a:r>
            <a:r>
              <a:rPr lang="en-US" b="1" dirty="0" smtClean="0"/>
              <a:t>duplicate restricted keys</a:t>
            </a:r>
            <a:endParaRPr lang="en-US" dirty="0"/>
          </a:p>
          <a:p>
            <a:r>
              <a:rPr lang="en-US" b="1" dirty="0"/>
              <a:t>Can create </a:t>
            </a:r>
            <a:r>
              <a:rPr lang="en-US" b="1" dirty="0" smtClean="0"/>
              <a:t>blanks for high security systems</a:t>
            </a:r>
            <a:endParaRPr lang="en-US" dirty="0"/>
          </a:p>
          <a:p>
            <a:r>
              <a:rPr lang="en-US" b="1" dirty="0"/>
              <a:t>Can </a:t>
            </a:r>
            <a:r>
              <a:rPr lang="en-US" b="1" dirty="0" smtClean="0"/>
              <a:t>replicate or simulate some </a:t>
            </a:r>
            <a:r>
              <a:rPr lang="en-US" b="1" dirty="0"/>
              <a:t>interactive </a:t>
            </a:r>
            <a:r>
              <a:rPr lang="en-US" b="1" dirty="0" smtClean="0"/>
              <a:t>elements</a:t>
            </a:r>
          </a:p>
          <a:p>
            <a:r>
              <a:rPr lang="en-US" b="1" dirty="0" smtClean="0"/>
              <a:t>Can create some forms of springs</a:t>
            </a:r>
            <a:endParaRPr lang="en-US" dirty="0"/>
          </a:p>
          <a:p>
            <a:r>
              <a:rPr lang="en-US" b="1" dirty="0"/>
              <a:t>Can scan keys and feed directly to printers</a:t>
            </a:r>
            <a:endParaRPr lang="en-US" dirty="0"/>
          </a:p>
          <a:p>
            <a:r>
              <a:rPr lang="en-US" b="1" dirty="0"/>
              <a:t>Can </a:t>
            </a:r>
            <a:r>
              <a:rPr lang="en-US" b="1" dirty="0" smtClean="0"/>
              <a:t>upload and download </a:t>
            </a:r>
            <a:r>
              <a:rPr lang="en-US" b="1" dirty="0"/>
              <a:t>files of key profiles and </a:t>
            </a:r>
            <a:r>
              <a:rPr lang="en-US" b="1" dirty="0" smtClean="0"/>
              <a:t>bitting from online servers</a:t>
            </a:r>
          </a:p>
          <a:p>
            <a:r>
              <a:rPr lang="en-US" b="1" dirty="0" smtClean="0"/>
              <a:t>Can violate patent protection with little remedy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METAL KEYS vs. 3D TECHNOLOGY</a:t>
            </a:r>
            <a:br>
              <a:rPr lang="en-US" b="1" dirty="0" smtClean="0"/>
            </a:br>
            <a:r>
              <a:rPr lang="en-US" b="1" dirty="0" smtClean="0"/>
              <a:t>MORE PROBLEMS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CONVENTIONAL AND SOME HIGH SECURITY KEYS</a:t>
            </a:r>
          </a:p>
          <a:p>
            <a:r>
              <a:rPr lang="en-US" dirty="0" smtClean="0"/>
              <a:t>Can be easily decoded</a:t>
            </a:r>
          </a:p>
          <a:p>
            <a:r>
              <a:rPr lang="en-US" dirty="0" smtClean="0"/>
              <a:t>Keyways can be replicated from photographs</a:t>
            </a:r>
          </a:p>
          <a:p>
            <a:r>
              <a:rPr lang="en-US" dirty="0" smtClean="0"/>
              <a:t>Keys can be easily copied</a:t>
            </a:r>
          </a:p>
          <a:p>
            <a:r>
              <a:rPr lang="en-US" dirty="0" smtClean="0"/>
              <a:t>Traditional key control can be circumvented</a:t>
            </a:r>
          </a:p>
          <a:p>
            <a:r>
              <a:rPr lang="en-US" dirty="0" smtClean="0"/>
              <a:t>Employees can obtain copies of keys</a:t>
            </a:r>
          </a:p>
          <a:p>
            <a:r>
              <a:rPr lang="en-US" dirty="0" smtClean="0"/>
              <a:t>Restricted keyways circumvented</a:t>
            </a:r>
          </a:p>
          <a:p>
            <a:r>
              <a:rPr lang="en-US" dirty="0" smtClean="0"/>
              <a:t>Physical presence not required to obtain a key</a:t>
            </a:r>
          </a:p>
          <a:p>
            <a:r>
              <a:rPr lang="en-US" dirty="0" smtClean="0"/>
              <a:t>Key profiles may be available for download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CAN’T 3D DO TODAY?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REPRODUCE MAGNETIC ELEMENTS</a:t>
            </a:r>
          </a:p>
          <a:p>
            <a:endParaRPr lang="en-US" b="1" dirty="0" smtClean="0"/>
          </a:p>
          <a:p>
            <a:r>
              <a:rPr lang="en-US" b="1" dirty="0" smtClean="0"/>
              <a:t>REPRODUCE ELECTRONIC CREDENTIALS</a:t>
            </a:r>
          </a:p>
          <a:p>
            <a:endParaRPr lang="en-US" b="1" dirty="0" smtClean="0"/>
          </a:p>
          <a:p>
            <a:r>
              <a:rPr lang="en-US" b="1" dirty="0" smtClean="0"/>
              <a:t>PRINT ORGANIC MATERIALS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		   </a:t>
            </a:r>
            <a:r>
              <a:rPr lang="en-US" sz="3600" b="1" dirty="0" smtClean="0"/>
              <a:t>BUT NOT SO FAST!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MAGNETIC-BASED KEY ELEMENTS</a:t>
            </a:r>
            <a:br>
              <a:rPr lang="en-US" b="1" dirty="0" smtClean="0"/>
            </a:br>
            <a:r>
              <a:rPr lang="en-US" b="1" dirty="0" smtClean="0"/>
              <a:t>EVVA Magnetic Code System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49255"/>
            <a:ext cx="7391400" cy="2803745"/>
          </a:xfrm>
        </p:spPr>
      </p:pic>
    </p:spTree>
    <p:extLst>
      <p:ext uri="{BB962C8B-B14F-4D97-AF65-F5344CB8AC3E}">
        <p14:creationId xmlns:p14="http://schemas.microsoft.com/office/powerpoint/2010/main" val="4797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KEY WITH BITTING AND CREDENTIALS</a:t>
            </a:r>
            <a:r>
              <a:rPr lang="en-US" dirty="0" smtClean="0"/>
              <a:t> For Electro-mechanical Cylinders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162800" cy="3126665"/>
          </a:xfrm>
        </p:spPr>
      </p:pic>
    </p:spTree>
    <p:extLst>
      <p:ext uri="{BB962C8B-B14F-4D97-AF65-F5344CB8AC3E}">
        <p14:creationId xmlns:p14="http://schemas.microsoft.com/office/powerpoint/2010/main" val="21469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ELECTRONIC CREDENTIALS:</a:t>
            </a:r>
            <a:br>
              <a:rPr lang="en-US" b="1" dirty="0" smtClean="0"/>
            </a:br>
            <a:r>
              <a:rPr lang="en-US" b="1" dirty="0" smtClean="0"/>
              <a:t>For E-Cylinders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6924798" cy="3429000"/>
          </a:xfrm>
        </p:spPr>
      </p:pic>
    </p:spTree>
    <p:extLst>
      <p:ext uri="{BB962C8B-B14F-4D97-AF65-F5344CB8AC3E}">
        <p14:creationId xmlns:p14="http://schemas.microsoft.com/office/powerpoint/2010/main" val="2526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3D CANNOT DO TODAY:</a:t>
            </a:r>
            <a:br>
              <a:rPr lang="en-US" b="1" dirty="0" smtClean="0"/>
            </a:br>
            <a:r>
              <a:rPr lang="en-US" b="1" dirty="0" smtClean="0"/>
              <a:t>But probably tomorrow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Can </a:t>
            </a:r>
            <a:r>
              <a:rPr lang="en-US" dirty="0"/>
              <a:t>embed foreign elements like magnets</a:t>
            </a:r>
          </a:p>
          <a:p>
            <a:pPr lvl="1"/>
            <a:r>
              <a:rPr lang="en-US" dirty="0"/>
              <a:t>Can mix materials like plastic and metal</a:t>
            </a:r>
          </a:p>
          <a:p>
            <a:pPr lvl="1"/>
            <a:r>
              <a:rPr lang="en-US" dirty="0"/>
              <a:t>Can create or simulate spring-biased elements</a:t>
            </a:r>
          </a:p>
          <a:p>
            <a:pPr lvl="1"/>
            <a:r>
              <a:rPr lang="en-US" dirty="0"/>
              <a:t>Will be able to print circuitry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3D BASICS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THREE-DIMENSIONAL SOLID OBJECTS FROM ANY SHAPE FROM A DIGITAL MODEL</a:t>
            </a:r>
          </a:p>
          <a:p>
            <a:r>
              <a:rPr lang="en-US" dirty="0" smtClean="0"/>
              <a:t>ADDITIVE PROCESS REATHER THAN SUBTRACTIVE LIKE MACHINING</a:t>
            </a:r>
          </a:p>
          <a:p>
            <a:r>
              <a:rPr lang="en-US" dirty="0" smtClean="0"/>
              <a:t>DEVELOPED IN 1980s</a:t>
            </a:r>
          </a:p>
          <a:p>
            <a:r>
              <a:rPr lang="en-US" dirty="0" smtClean="0"/>
              <a:t>BUILDS LAYERS WITH DIFFERENT MATERIALS</a:t>
            </a:r>
          </a:p>
          <a:p>
            <a:r>
              <a:rPr lang="en-US" dirty="0" smtClean="0"/>
              <a:t>USES PLASTICS, NYLON, ABS, METALS</a:t>
            </a:r>
          </a:p>
          <a:p>
            <a:r>
              <a:rPr lang="en-US" dirty="0" smtClean="0"/>
              <a:t>CAN CREATE MOLDS FOR CASTING</a:t>
            </a:r>
          </a:p>
          <a:p>
            <a:r>
              <a:rPr lang="en-US" dirty="0" smtClean="0"/>
              <a:t>USES LASERS AND HIGH TEMPERATURE</a:t>
            </a:r>
          </a:p>
          <a:p>
            <a:r>
              <a:rPr lang="en-US" dirty="0" smtClean="0"/>
              <a:t>COMPARE TO INK JET PRINTERS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3D RESOLUTION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PRINTABLE FILES (STL FORMAT)</a:t>
            </a:r>
          </a:p>
          <a:p>
            <a:r>
              <a:rPr lang="en-US" dirty="0" smtClean="0"/>
              <a:t>PRINTER RESOLUTION X-Y IN dpi OR MICROMETERS</a:t>
            </a:r>
          </a:p>
          <a:p>
            <a:r>
              <a:rPr lang="en-US" dirty="0" smtClean="0"/>
              <a:t>TYPICAL RESOLUTION: 250 dpi = 100 µm .004”</a:t>
            </a:r>
          </a:p>
          <a:p>
            <a:r>
              <a:rPr lang="en-US" dirty="0" smtClean="0"/>
              <a:t> HIGH RESOLUTION 1600 dpi = 16 µm = .0006”</a:t>
            </a:r>
          </a:p>
          <a:p>
            <a:r>
              <a:rPr lang="en-US" dirty="0" smtClean="0"/>
              <a:t>PROCESSES: THE WAY LAYERS ARE DEPOSITED AND MATERIALS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3D PROCESSES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SLM = SELECTIVE LASER MELTING Melt or soften material to produce layers</a:t>
            </a:r>
          </a:p>
          <a:p>
            <a:r>
              <a:rPr lang="en-US" dirty="0" smtClean="0"/>
              <a:t>DMLS = DIRECT METAL LASER SINTERING</a:t>
            </a:r>
          </a:p>
          <a:p>
            <a:r>
              <a:rPr lang="en-US" dirty="0" smtClean="0"/>
              <a:t>SLS = SELECTIVE LASER SINTERING</a:t>
            </a:r>
          </a:p>
          <a:p>
            <a:r>
              <a:rPr lang="en-US" dirty="0" smtClean="0"/>
              <a:t>FDM = FUSED DEPOSITION MODELING</a:t>
            </a:r>
          </a:p>
          <a:p>
            <a:r>
              <a:rPr lang="en-US" dirty="0" smtClean="0"/>
              <a:t>SLA = STEREO LITHOGRAPHY</a:t>
            </a:r>
          </a:p>
          <a:p>
            <a:r>
              <a:rPr lang="en-US" dirty="0" smtClean="0"/>
              <a:t>LOM = LAMINATED OBJECT MANUFACTURING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MANY WAYS TO OPEN LOCKS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Picking</a:t>
            </a:r>
            <a:endParaRPr lang="en-US" dirty="0"/>
          </a:p>
          <a:p>
            <a:r>
              <a:rPr lang="en-US" b="1" dirty="0"/>
              <a:t>Impressioning</a:t>
            </a:r>
            <a:endParaRPr lang="en-US" dirty="0"/>
          </a:p>
          <a:p>
            <a:r>
              <a:rPr lang="en-US" b="1" dirty="0"/>
              <a:t>Decoding</a:t>
            </a:r>
            <a:endParaRPr lang="en-US" dirty="0"/>
          </a:p>
          <a:p>
            <a:r>
              <a:rPr lang="en-US" b="1" dirty="0"/>
              <a:t>Bumping </a:t>
            </a:r>
            <a:endParaRPr lang="en-US" dirty="0"/>
          </a:p>
          <a:p>
            <a:r>
              <a:rPr lang="en-US" b="1" dirty="0"/>
              <a:t>Key simulation, replication, duplication</a:t>
            </a:r>
            <a:endParaRPr lang="en-US" dirty="0"/>
          </a:p>
          <a:p>
            <a:r>
              <a:rPr lang="en-US" b="1" dirty="0"/>
              <a:t>Master key </a:t>
            </a:r>
            <a:r>
              <a:rPr lang="en-US" b="1" dirty="0" smtClean="0"/>
              <a:t>through extrapolation</a:t>
            </a:r>
          </a:p>
          <a:p>
            <a:r>
              <a:rPr lang="en-US" b="1" dirty="0" smtClean="0"/>
              <a:t>Key jiggling and manipulation</a:t>
            </a:r>
          </a:p>
          <a:p>
            <a:r>
              <a:rPr lang="en-US" b="1" dirty="0" smtClean="0"/>
              <a:t>Key interchange and unintended master keys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MAKERBOT </a:t>
            </a:r>
            <a:br>
              <a:rPr lang="en-US" b="1" dirty="0" smtClean="0"/>
            </a:br>
            <a:r>
              <a:rPr lang="en-US" b="1" dirty="0" smtClean="0"/>
              <a:t>POPULAR FDM PRINTER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708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MAKERBOT PRINT HEAD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4478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997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PROFESSIONAL PRINT HOUSES:</a:t>
            </a:r>
            <a:br>
              <a:rPr lang="en-US" dirty="0" smtClean="0"/>
            </a:br>
            <a:r>
              <a:rPr lang="en-US" dirty="0" smtClean="0"/>
              <a:t>High Resolution Capabilities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639674" cy="4191000"/>
          </a:xfrm>
        </p:spPr>
      </p:pic>
    </p:spTree>
    <p:extLst>
      <p:ext uri="{BB962C8B-B14F-4D97-AF65-F5344CB8AC3E}">
        <p14:creationId xmlns:p14="http://schemas.microsoft.com/office/powerpoint/2010/main" val="5574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 THREATS FROM 3D</a:t>
            </a:r>
            <a:br>
              <a:rPr lang="en-US" dirty="0" smtClean="0"/>
            </a:br>
            <a:r>
              <a:rPr lang="en-US" dirty="0" smtClean="0"/>
              <a:t>PRINTING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OF BLANK KEYS</a:t>
            </a:r>
          </a:p>
          <a:p>
            <a:r>
              <a:rPr lang="en-US" dirty="0" smtClean="0"/>
              <a:t>To duplicate keys without authorization</a:t>
            </a:r>
          </a:p>
          <a:p>
            <a:r>
              <a:rPr lang="en-US" dirty="0" smtClean="0"/>
              <a:t>Create blanks from photographs of keyways</a:t>
            </a:r>
          </a:p>
          <a:p>
            <a:r>
              <a:rPr lang="en-US" dirty="0" smtClean="0"/>
              <a:t>Download restricted blanks with bitting after decoding the target key</a:t>
            </a:r>
          </a:p>
          <a:p>
            <a:r>
              <a:rPr lang="en-US" dirty="0" smtClean="0"/>
              <a:t>Create bump keys for virtually any keyway</a:t>
            </a:r>
          </a:p>
          <a:p>
            <a:r>
              <a:rPr lang="en-US" dirty="0" smtClean="0"/>
              <a:t>Compromise master key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PROCESSES AND MATERIALS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FDM</a:t>
            </a:r>
            <a:r>
              <a:rPr lang="en-US" dirty="0" smtClean="0"/>
              <a:t> FUSED DEPOSITION MODELING</a:t>
            </a:r>
          </a:p>
          <a:p>
            <a:r>
              <a:rPr lang="en-US" dirty="0" smtClean="0"/>
              <a:t>2 = nozzle ejecting molten plastic </a:t>
            </a:r>
          </a:p>
          <a:p>
            <a:r>
              <a:rPr lang="en-US" dirty="0" smtClean="0"/>
              <a:t>3 = deposited material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52800"/>
            <a:ext cx="3810000" cy="28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ORIGINAL PRIMUS TO</a:t>
            </a:r>
            <a:br>
              <a:rPr lang="en-US" dirty="0" smtClean="0"/>
            </a:br>
            <a:r>
              <a:rPr lang="en-US" dirty="0" smtClean="0"/>
              <a:t>3D CREATED KEY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4343400" cy="2171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86200"/>
            <a:ext cx="5580204" cy="21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THREAT: BLANKS TO </a:t>
            </a:r>
            <a:br>
              <a:rPr lang="en-US" dirty="0" smtClean="0"/>
            </a:br>
            <a:r>
              <a:rPr lang="en-US" dirty="0" smtClean="0"/>
              <a:t>CREATE BUMP KEYS</a:t>
            </a:r>
            <a:endParaRPr lang="en-US" dirty="0"/>
          </a:p>
        </p:txBody>
      </p:sp>
      <p:pic>
        <p:nvPicPr>
          <p:cNvPr id="4" name="WATCH The 3D-printed 'bump keys' that can open almost ANY lock in second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1600200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11949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 KEY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6521003" cy="3733800"/>
          </a:xfrm>
        </p:spPr>
      </p:pic>
    </p:spTree>
    <p:extLst>
      <p:ext uri="{BB962C8B-B14F-4D97-AF65-F5344CB8AC3E}">
        <p14:creationId xmlns:p14="http://schemas.microsoft.com/office/powerpoint/2010/main" val="14487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CREATION OF BLANKS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PHOTOGRAPH OF KEYWAY</a:t>
            </a:r>
          </a:p>
          <a:p>
            <a:r>
              <a:rPr lang="en-US" dirty="0" smtClean="0"/>
              <a:t>PROCESS THROUGH SOFTWARE LIKE ADOBE</a:t>
            </a:r>
          </a:p>
          <a:p>
            <a:r>
              <a:rPr lang="en-US" dirty="0" smtClean="0"/>
              <a:t>TRANSLATE TO 3D PRINT FILE OR EASY ENTRIE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386172"/>
            <a:ext cx="3276600" cy="30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PRINTED BLANK:</a:t>
            </a:r>
            <a:br>
              <a:rPr lang="en-US" dirty="0" smtClean="0"/>
            </a:br>
            <a:r>
              <a:rPr lang="en-US" dirty="0" smtClean="0"/>
              <a:t>PHOTOGRAPH TO STL FILE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1774031"/>
            <a:ext cx="6997700" cy="4178300"/>
          </a:xfrm>
        </p:spPr>
      </p:pic>
    </p:spTree>
    <p:extLst>
      <p:ext uri="{BB962C8B-B14F-4D97-AF65-F5344CB8AC3E}">
        <p14:creationId xmlns:p14="http://schemas.microsoft.com/office/powerpoint/2010/main" val="1078571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STANDARDS: LOCKS AND KEYS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UNITED STATES</a:t>
            </a:r>
          </a:p>
          <a:p>
            <a:pPr lvl="1"/>
            <a:r>
              <a:rPr lang="en-US" dirty="0" smtClean="0"/>
              <a:t>Underwriters Laboratories UL 437</a:t>
            </a:r>
          </a:p>
          <a:p>
            <a:pPr lvl="1"/>
            <a:r>
              <a:rPr lang="en-US" dirty="0" smtClean="0"/>
              <a:t>BHMA High Security 156.30</a:t>
            </a:r>
          </a:p>
          <a:p>
            <a:endParaRPr lang="en-US" b="1" dirty="0" smtClean="0"/>
          </a:p>
          <a:p>
            <a:r>
              <a:rPr lang="en-US" b="1" dirty="0" smtClean="0"/>
              <a:t>EUROPEAN COMMITTEE FOR STANDARDIZATION</a:t>
            </a:r>
          </a:p>
          <a:p>
            <a:pPr lvl="1"/>
            <a:r>
              <a:rPr lang="en-US" dirty="0" smtClean="0"/>
              <a:t>CEN 1300 High security locks</a:t>
            </a:r>
          </a:p>
          <a:p>
            <a:pPr lvl="1"/>
            <a:r>
              <a:rPr lang="en-US" dirty="0" smtClean="0"/>
              <a:t>CEN 1303 Cylinders for 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JOS WEYERS:</a:t>
            </a:r>
            <a:br>
              <a:rPr lang="en-US" dirty="0" smtClean="0"/>
            </a:br>
            <a:r>
              <a:rPr lang="en-US" dirty="0" smtClean="0"/>
              <a:t>SPORT LOCKPICKING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57" y="1571008"/>
            <a:ext cx="2365043" cy="31533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752304"/>
            <a:ext cx="5257800" cy="1761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86" y="1571009"/>
            <a:ext cx="3735314" cy="31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7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CREATED BUMP KEYS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02" y="1600200"/>
            <a:ext cx="6740795" cy="4525963"/>
          </a:xfrm>
        </p:spPr>
      </p:pic>
    </p:spTree>
    <p:extLst>
      <p:ext uri="{BB962C8B-B14F-4D97-AF65-F5344CB8AC3E}">
        <p14:creationId xmlns:p14="http://schemas.microsoft.com/office/powerpoint/2010/main" val="27958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THREAT FROM</a:t>
            </a:r>
            <a:br>
              <a:rPr lang="en-US" dirty="0" smtClean="0"/>
            </a:br>
            <a:r>
              <a:rPr lang="en-US" dirty="0" smtClean="0"/>
              <a:t>BUMP KEYS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4" y="1600200"/>
            <a:ext cx="6696846" cy="3886200"/>
          </a:xfrm>
        </p:spPr>
      </p:pic>
    </p:spTree>
    <p:extLst>
      <p:ext uri="{BB962C8B-B14F-4D97-AF65-F5344CB8AC3E}">
        <p14:creationId xmlns:p14="http://schemas.microsoft.com/office/powerpoint/2010/main" val="13281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CREATED BUMP KEY</a:t>
            </a:r>
            <a:endParaRPr lang="en-US" dirty="0"/>
          </a:p>
        </p:txBody>
      </p:sp>
      <p:pic>
        <p:nvPicPr>
          <p:cNvPr id="4" name="World's first entirely-printed plastic bump ke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1600200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22519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JOS WEYERS:</a:t>
            </a:r>
            <a:br>
              <a:rPr lang="en-US" dirty="0" smtClean="0"/>
            </a:br>
            <a:r>
              <a:rPr lang="en-US" dirty="0" smtClean="0"/>
              <a:t>BLANKS FROM KEYWAYS</a:t>
            </a:r>
            <a:endParaRPr lang="en-US" dirty="0"/>
          </a:p>
        </p:txBody>
      </p:sp>
      <p:pic>
        <p:nvPicPr>
          <p:cNvPr id="4" name="WEYERS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774" y="1676400"/>
            <a:ext cx="6846451" cy="3763963"/>
          </a:xfrm>
        </p:spPr>
      </p:pic>
    </p:spTree>
    <p:extLst>
      <p:ext uri="{BB962C8B-B14F-4D97-AF65-F5344CB8AC3E}">
        <p14:creationId xmlns:p14="http://schemas.microsoft.com/office/powerpoint/2010/main" val="146837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LEVEL MASTER KEY DECODING</a:t>
            </a:r>
            <a:br>
              <a:rPr lang="en-US" dirty="0" smtClean="0"/>
            </a:br>
            <a:r>
              <a:rPr lang="en-US" dirty="0" smtClean="0"/>
              <a:t>KEY BLANK ARE CRITICAL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892799" cy="4419599"/>
          </a:xfrm>
        </p:spPr>
      </p:pic>
    </p:spTree>
    <p:extLst>
      <p:ext uri="{BB962C8B-B14F-4D97-AF65-F5344CB8AC3E}">
        <p14:creationId xmlns:p14="http://schemas.microsoft.com/office/powerpoint/2010/main" val="3546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MASTER KEY SYSTEM</a:t>
            </a:r>
            <a:br>
              <a:rPr lang="en-US" dirty="0" smtClean="0"/>
            </a:br>
            <a:r>
              <a:rPr lang="en-US" dirty="0" smtClean="0"/>
              <a:t>EXTRAPOLATION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04" y="1600200"/>
            <a:ext cx="5931792" cy="4525963"/>
          </a:xfrm>
        </p:spPr>
      </p:pic>
    </p:spTree>
    <p:extLst>
      <p:ext uri="{BB962C8B-B14F-4D97-AF65-F5344CB8AC3E}">
        <p14:creationId xmlns:p14="http://schemas.microsoft.com/office/powerpoint/2010/main" val="11204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NEW TECHNOLOGY IS A GREATER THREAT THAN LOCK </a:t>
            </a:r>
            <a:r>
              <a:rPr lang="en-US" dirty="0" smtClean="0"/>
              <a:t>BUMPING</a:t>
            </a:r>
            <a:r>
              <a:rPr lang="en-US" dirty="0"/>
              <a:t> </a:t>
            </a:r>
          </a:p>
          <a:p>
            <a:r>
              <a:rPr lang="en-US" dirty="0"/>
              <a:t>WILL REQUIRE NO SKILL TO DUPLICATE A KEY: JUST </a:t>
            </a:r>
            <a:r>
              <a:rPr lang="en-US" dirty="0" smtClean="0"/>
              <a:t>MONEY</a:t>
            </a:r>
            <a:endParaRPr lang="en-US" dirty="0"/>
          </a:p>
          <a:p>
            <a:r>
              <a:rPr lang="en-US" dirty="0"/>
              <a:t>PRESENT KEY CONTROL WITH REGARD TO BLANK ACCESS AND DUPLICATION WILL BE </a:t>
            </a:r>
            <a:r>
              <a:rPr lang="en-US" dirty="0" smtClean="0"/>
              <a:t>CIRCUMVENTED</a:t>
            </a:r>
            <a:endParaRPr lang="en-US" dirty="0"/>
          </a:p>
          <a:p>
            <a:r>
              <a:rPr lang="en-US" dirty="0"/>
              <a:t>BHMA HIGH SECURITY LOCK STANDARDS WILL BE INEFFECTIVE AND NEED TO BE MODIFIED FOR HIGH SECURITY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MANUFACTURERS WILL RESPOND WITH 3D-SECURE BLANKS AND SYSTEMS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AFFECT VIRTUALLY ALL MECHANICAL KEYS UNLESS THEY CONTAIN CERTAIN INTERACTIVE ELEMENTS</a:t>
            </a:r>
          </a:p>
          <a:p>
            <a:r>
              <a:rPr lang="en-US" dirty="0"/>
              <a:t>ALL CONVENTIONAL KEYS WILL BE SUBJECT TO ATTACK</a:t>
            </a:r>
          </a:p>
          <a:p>
            <a:r>
              <a:rPr lang="en-US" dirty="0"/>
              <a:t>MANY HIGH SECURITY KEYS WILL BE ABLE TO BE COPIED</a:t>
            </a:r>
          </a:p>
          <a:p>
            <a:r>
              <a:rPr lang="en-US" dirty="0"/>
              <a:t>INTERNAL THREAT TO SECURITY BY KEYMAIL, OR PHOTOGRAPH OF KEYS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 VULNERABILITIES</a:t>
            </a:r>
            <a:br>
              <a:rPr lang="en-US" dirty="0" smtClean="0"/>
            </a:br>
            <a:r>
              <a:rPr lang="en-US" dirty="0" smtClean="0"/>
              <a:t>NOW </a:t>
            </a:r>
            <a:r>
              <a:rPr lang="en-US" dirty="0" smtClean="0"/>
              <a:t>AND IN THE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3D IS NOT MAINSTREAM YET</a:t>
            </a:r>
          </a:p>
          <a:p>
            <a:r>
              <a:rPr lang="en-US" dirty="0" smtClean="0"/>
              <a:t>CONSUMER 3D PRINTERS NOT HIGH RESOLUTION, ONLY FOR CONVENTIONAL KEYS</a:t>
            </a:r>
          </a:p>
          <a:p>
            <a:r>
              <a:rPr lang="en-US" dirty="0" smtClean="0"/>
              <a:t>SOME SKILL IS NEEDED TO PRODUCE KEYS</a:t>
            </a:r>
          </a:p>
          <a:p>
            <a:r>
              <a:rPr lang="en-US" dirty="0" smtClean="0"/>
              <a:t>ON-LINE PRINT HOUSES ARE THE THREAT</a:t>
            </a:r>
          </a:p>
          <a:p>
            <a:r>
              <a:rPr lang="en-US" dirty="0" smtClean="0"/>
              <a:t>REMOTE FILE SERVERS AND PROFILES</a:t>
            </a:r>
          </a:p>
          <a:p>
            <a:r>
              <a:rPr lang="en-US" dirty="0" smtClean="0"/>
              <a:t>SCANNERS + HIGH RES PRINTER THREAT</a:t>
            </a:r>
          </a:p>
          <a:p>
            <a:r>
              <a:rPr lang="en-US" dirty="0" smtClean="0"/>
              <a:t>MANY WAYS TO PRODUCE KEYS, 3D IS ONLY ONE OF THEM</a:t>
            </a:r>
          </a:p>
          <a:p>
            <a:r>
              <a:rPr lang="en-US" dirty="0" smtClean="0"/>
              <a:t>THE SKY IS NOT FALLING, YET </a:t>
            </a:r>
          </a:p>
          <a:p>
            <a:r>
              <a:rPr lang="en-US" dirty="0" smtClean="0"/>
              <a:t>HIGH SECURITY FACILITIES SHOULD PLAN FOR FUTURE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STANDARDS: WHAT THEY DEFINE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SECURITY LEVELS for MECHANICAL CYLINDERS</a:t>
            </a:r>
          </a:p>
          <a:p>
            <a:pPr lvl="1"/>
            <a:r>
              <a:rPr lang="en-US" b="1" dirty="0" smtClean="0"/>
              <a:t>Conventional:</a:t>
            </a:r>
            <a:r>
              <a:rPr lang="en-US" dirty="0" smtClean="0"/>
              <a:t> Low to Medium security</a:t>
            </a:r>
          </a:p>
          <a:p>
            <a:pPr lvl="1"/>
            <a:r>
              <a:rPr lang="en-US" b="1" dirty="0" smtClean="0"/>
              <a:t>High Security:</a:t>
            </a:r>
            <a:r>
              <a:rPr lang="en-US" dirty="0" smtClean="0"/>
              <a:t> Highest security available</a:t>
            </a:r>
          </a:p>
          <a:p>
            <a:r>
              <a:rPr lang="en-US" dirty="0" smtClean="0"/>
              <a:t>STANDARDS AND SECURITY: HOW DIFFICULT IT IS TO OPEN LOCKS: </a:t>
            </a:r>
            <a:r>
              <a:rPr lang="en-US" b="1" dirty="0" smtClean="0"/>
              <a:t>3T-2R RULE</a:t>
            </a:r>
          </a:p>
          <a:p>
            <a:pPr lvl="1"/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Training</a:t>
            </a:r>
          </a:p>
          <a:p>
            <a:pPr lvl="2"/>
            <a:r>
              <a:rPr lang="en-US" dirty="0" smtClean="0"/>
              <a:t>Reliability of attack</a:t>
            </a:r>
          </a:p>
          <a:p>
            <a:pPr lvl="2"/>
            <a:r>
              <a:rPr lang="en-US" dirty="0" smtClean="0"/>
              <a:t>Repeatability of attack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REGULATION AND LEGISLATION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Trafficking in patented designs and restricted keyways including:</a:t>
            </a:r>
          </a:p>
          <a:p>
            <a:pPr lvl="1"/>
            <a:r>
              <a:rPr lang="en-US" dirty="0" smtClean="0"/>
              <a:t>Public safety systems</a:t>
            </a:r>
          </a:p>
          <a:p>
            <a:pPr lvl="1"/>
            <a:r>
              <a:rPr lang="en-US" dirty="0" err="1" smtClean="0"/>
              <a:t>DoD</a:t>
            </a:r>
            <a:r>
              <a:rPr lang="en-US" dirty="0" smtClean="0"/>
              <a:t> and USPS</a:t>
            </a:r>
          </a:p>
          <a:p>
            <a:pPr lvl="1"/>
            <a:r>
              <a:rPr lang="en-US" dirty="0" smtClean="0"/>
              <a:t>Fire Department building access</a:t>
            </a:r>
          </a:p>
          <a:p>
            <a:pPr lvl="1"/>
            <a:r>
              <a:rPr lang="en-US" dirty="0" smtClean="0"/>
              <a:t>Keys for critical infrastructure</a:t>
            </a:r>
          </a:p>
          <a:p>
            <a:r>
              <a:rPr lang="en-US" dirty="0" smtClean="0"/>
              <a:t>Equivalent to Digital Millennium Copyright 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JEFF HANSON</a:t>
            </a:r>
            <a:br>
              <a:rPr lang="en-US" dirty="0" smtClean="0"/>
            </a:br>
            <a:r>
              <a:rPr lang="en-US" dirty="0" smtClean="0"/>
              <a:t>STRATASYS-REDEYE</a:t>
            </a:r>
            <a:endParaRPr lang="en-US" dirty="0"/>
          </a:p>
        </p:txBody>
      </p:sp>
      <p:pic>
        <p:nvPicPr>
          <p:cNvPr id="4" name="JEFF HANSON AND MARC TOBIA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57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SECURITY LABS</a:t>
            </a:r>
            <a:br>
              <a:rPr lang="en-US" b="1" dirty="0" smtClean="0"/>
            </a:br>
            <a:r>
              <a:rPr lang="en-US" b="1" dirty="0" smtClean="0"/>
              <a:t>INVESTIGATIVE LAW OFFICES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© 2014 Marc Weber Tobias</a:t>
            </a:r>
          </a:p>
          <a:p>
            <a:r>
              <a:rPr lang="en-US" dirty="0" smtClean="0"/>
              <a:t>Contact: </a:t>
            </a:r>
            <a:r>
              <a:rPr lang="en-US" dirty="0" smtClean="0">
                <a:hlinkClick r:id="rId2"/>
              </a:rPr>
              <a:t>mwtobias@security.org</a:t>
            </a:r>
            <a:endParaRPr lang="en-US" dirty="0" smtClean="0"/>
          </a:p>
          <a:p>
            <a:r>
              <a:rPr lang="en-US" dirty="0" smtClean="0"/>
              <a:t>1.605.334.1155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CONVENTIONAL CYLINDERS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ATTRIBUTES</a:t>
            </a:r>
          </a:p>
          <a:p>
            <a:r>
              <a:rPr lang="en-US" dirty="0" smtClean="0"/>
              <a:t>No patent protection</a:t>
            </a:r>
          </a:p>
          <a:p>
            <a:r>
              <a:rPr lang="en-US" dirty="0" smtClean="0"/>
              <a:t>No real key control: blank keys are available</a:t>
            </a:r>
            <a:endParaRPr lang="en-US" dirty="0"/>
          </a:p>
          <a:p>
            <a:r>
              <a:rPr lang="en-US" dirty="0" smtClean="0"/>
              <a:t>Reduced quality of materials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dirty="0"/>
              <a:t>control over </a:t>
            </a:r>
            <a:r>
              <a:rPr lang="en-US" dirty="0" smtClean="0"/>
              <a:t>manufacture </a:t>
            </a:r>
            <a:r>
              <a:rPr lang="en-US" dirty="0"/>
              <a:t>of blanks</a:t>
            </a:r>
          </a:p>
          <a:p>
            <a:r>
              <a:rPr lang="en-US" dirty="0" smtClean="0"/>
              <a:t>Usually </a:t>
            </a:r>
            <a:r>
              <a:rPr lang="en-US" dirty="0"/>
              <a:t>easy to pick, </a:t>
            </a:r>
            <a:r>
              <a:rPr lang="en-US" dirty="0" smtClean="0"/>
              <a:t>bump, decode</a:t>
            </a:r>
            <a:r>
              <a:rPr lang="en-US" dirty="0"/>
              <a:t>, </a:t>
            </a:r>
            <a:r>
              <a:rPr lang="en-US" dirty="0" smtClean="0"/>
              <a:t>or impression </a:t>
            </a:r>
            <a:r>
              <a:rPr lang="en-US" dirty="0"/>
              <a:t>unless enhanced </a:t>
            </a:r>
            <a:r>
              <a:rPr lang="en-US" dirty="0" smtClean="0"/>
              <a:t>security features</a:t>
            </a:r>
            <a:endParaRPr lang="en-US" dirty="0"/>
          </a:p>
          <a:p>
            <a:r>
              <a:rPr lang="en-US" dirty="0" smtClean="0"/>
              <a:t>Minimal </a:t>
            </a:r>
            <a:r>
              <a:rPr lang="en-US" dirty="0"/>
              <a:t>forced entry </a:t>
            </a:r>
            <a:r>
              <a:rPr lang="en-US" dirty="0" smtClean="0"/>
              <a:t>protection</a:t>
            </a:r>
          </a:p>
          <a:p>
            <a:r>
              <a:rPr lang="en-US" dirty="0" smtClean="0"/>
              <a:t>Minimal resistance to all forms of attack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5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HIGH SECURITY LOCKS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THREE PRIMARY CRITERIA</a:t>
            </a:r>
          </a:p>
          <a:p>
            <a:r>
              <a:rPr lang="en-US" dirty="0" smtClean="0"/>
              <a:t>FORCED ENTRY</a:t>
            </a:r>
          </a:p>
          <a:p>
            <a:pPr lvl="1"/>
            <a:r>
              <a:rPr lang="en-US" dirty="0" smtClean="0"/>
              <a:t>Generally five minutes resistance to attack</a:t>
            </a:r>
          </a:p>
          <a:p>
            <a:pPr lvl="1"/>
            <a:r>
              <a:rPr lang="en-US" dirty="0" smtClean="0"/>
              <a:t>High drill resistance</a:t>
            </a:r>
          </a:p>
          <a:p>
            <a:r>
              <a:rPr lang="en-US" dirty="0" smtClean="0"/>
              <a:t>COVERT ENTRY</a:t>
            </a:r>
          </a:p>
          <a:p>
            <a:pPr lvl="1"/>
            <a:r>
              <a:rPr lang="en-US" dirty="0" smtClean="0"/>
              <a:t>Ten to fifteen minutes resistance to attacks</a:t>
            </a:r>
          </a:p>
          <a:p>
            <a:r>
              <a:rPr lang="en-US" dirty="0" smtClean="0"/>
              <a:t>KEY CONTROL</a:t>
            </a:r>
          </a:p>
          <a:p>
            <a:pPr lvl="1"/>
            <a:r>
              <a:rPr lang="en-US" dirty="0" smtClean="0"/>
              <a:t>Patent protected keys and mechanisms</a:t>
            </a:r>
          </a:p>
          <a:p>
            <a:pPr lvl="1"/>
            <a:r>
              <a:rPr lang="en-US" dirty="0" smtClean="0"/>
              <a:t>Protection from duplication</a:t>
            </a:r>
          </a:p>
          <a:p>
            <a:pPr lvl="1"/>
            <a:r>
              <a:rPr lang="en-US" dirty="0" smtClean="0"/>
              <a:t>Control of blanks and keys</a:t>
            </a:r>
          </a:p>
          <a:p>
            <a:pPr lvl="1"/>
            <a:r>
              <a:rPr lang="en-US" dirty="0" smtClean="0"/>
              <a:t>Restricted keyways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18023</TotalTime>
  <Words>1376</Words>
  <Application>Microsoft Office PowerPoint</Application>
  <PresentationFormat>On-screen Show (4:3)</PresentationFormat>
  <Paragraphs>354</Paragraphs>
  <Slides>72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Calibri</vt:lpstr>
      <vt:lpstr>Office Theme</vt:lpstr>
      <vt:lpstr>3D PRINTING TECHNOLOGY The Security of Mechanical Keys</vt:lpstr>
      <vt:lpstr>3D PRINTING TECHNOLOGY: OVERVIEW OF CRITICAL ISSUES</vt:lpstr>
      <vt:lpstr>COMPROMISE OF KEYS MEANS COMPROMISE OF SECURITY</vt:lpstr>
      <vt:lpstr>LOCKS ARE OFTEN THE FIRST AND LAST PHYSICAL BARRIER</vt:lpstr>
      <vt:lpstr>MANY WAYS TO OPEN LOCKS</vt:lpstr>
      <vt:lpstr>STANDARDS: LOCKS AND KEYS</vt:lpstr>
      <vt:lpstr>STANDARDS: WHAT THEY DEFINE</vt:lpstr>
      <vt:lpstr>CONVENTIONAL CYLINDERS</vt:lpstr>
      <vt:lpstr>HIGH SECURITY LOCKS</vt:lpstr>
      <vt:lpstr>USE OF CONVENTIONAL LOCKS</vt:lpstr>
      <vt:lpstr>WHY USE HIGH SECURITY LOCKS Patent Protection</vt:lpstr>
      <vt:lpstr>WHY USE HIGH SECURITY LOCKS Resistance to Covert Attacks</vt:lpstr>
      <vt:lpstr>WHY USE HIGH SECURITY LOCKS Forced Entry Resistance</vt:lpstr>
      <vt:lpstr>KEYS FOR MECHANICAL LOCKS: What are they?</vt:lpstr>
      <vt:lpstr>KEYS FOR MECHANICAL LOCKS</vt:lpstr>
      <vt:lpstr>KEYS: THE COMMON ELEMENT</vt:lpstr>
      <vt:lpstr>KEYS Conventional vs. High Security</vt:lpstr>
      <vt:lpstr>THE EASIEST WAY TO OPEN A LOCK: With a Key</vt:lpstr>
      <vt:lpstr>TRADITIONAL METHODS TO PRODUCE MECHANICAL KEYS</vt:lpstr>
      <vt:lpstr>EASY ENTRIE  MILLING MACHINE</vt:lpstr>
      <vt:lpstr>EASY ENTRIE PROBE KEY BLANK MEASUREMENT</vt:lpstr>
      <vt:lpstr>MILLED BLANKS</vt:lpstr>
      <vt:lpstr>MILLING OF BLANKS WITH EAS ENTRIE</vt:lpstr>
      <vt:lpstr>SECURITY AGAINST DUPLICATION, SIMULATION, OR REPLICATION</vt:lpstr>
      <vt:lpstr>CONVENTIONAL KEYS: KEY SECURITY</vt:lpstr>
      <vt:lpstr>CONVENTIONAL KEYS: MINIMAL SECURITY</vt:lpstr>
      <vt:lpstr>HIGH SECURITY LOCKS: PHYSICAL KEY SECURITY</vt:lpstr>
      <vt:lpstr>DIFFERENT SECURITY MEASURES Special bitting designs</vt:lpstr>
      <vt:lpstr>DIFFERENT SECURITY MEASURES Interactive elements</vt:lpstr>
      <vt:lpstr>DIFFERENT SECURITY MEASURES Interactive elements</vt:lpstr>
      <vt:lpstr>NEW TECHNOLOGY: NEXT GENERATION TO REPRODUCE KEYS</vt:lpstr>
      <vt:lpstr>3D PRINTER TECHNOLOGY: SIX CRITICAL QUESTIONS</vt:lpstr>
      <vt:lpstr>3D PRINTER REVOLUTION</vt:lpstr>
      <vt:lpstr>3D PRINTED PARTS</vt:lpstr>
      <vt:lpstr>3D PRINTED LOCK</vt:lpstr>
      <vt:lpstr>3D PRINTED LOCK</vt:lpstr>
      <vt:lpstr>ISSUES RELATING TO SECURITY</vt:lpstr>
      <vt:lpstr>OUR 3D RESEARCH PROJECT: It started at M I T and DefCon 21</vt:lpstr>
      <vt:lpstr>SCHLAGE PRIMUS ORIGINAL KEY</vt:lpstr>
      <vt:lpstr>THE PROBLEM: TECHNOLOGY HAS CAUGHT UP WITH A PIECE OF METAL CALLED A KEY</vt:lpstr>
      <vt:lpstr>METAL KEYS vs. 3D TECHNOLOGY MORE PROBLEMS</vt:lpstr>
      <vt:lpstr>WHAT CAN’T 3D DO TODAY?</vt:lpstr>
      <vt:lpstr>MAGNETIC-BASED KEY ELEMENTS EVVA Magnetic Code System</vt:lpstr>
      <vt:lpstr>KEY WITH BITTING AND CREDENTIALS For Electro-mechanical Cylinders</vt:lpstr>
      <vt:lpstr>ELECTRONIC CREDENTIALS: For E-Cylinders</vt:lpstr>
      <vt:lpstr>3D CANNOT DO TODAY: But probably tomorrow</vt:lpstr>
      <vt:lpstr>3D BASICS</vt:lpstr>
      <vt:lpstr>3D RESOLUTION</vt:lpstr>
      <vt:lpstr>3D PROCESSES</vt:lpstr>
      <vt:lpstr>MAKERBOT  POPULAR FDM PRINTER</vt:lpstr>
      <vt:lpstr>MAKERBOT PRINT HEAD</vt:lpstr>
      <vt:lpstr>PROFESSIONAL PRINT HOUSES: High Resolution Capabilities</vt:lpstr>
      <vt:lpstr>SECURITY THREATS FROM 3D PRINTING TECHNOLOGY</vt:lpstr>
      <vt:lpstr>PROCESSES AND MATERIALS</vt:lpstr>
      <vt:lpstr>ORIGINAL PRIMUS TO 3D CREATED KEY</vt:lpstr>
      <vt:lpstr>3D THREAT: BLANKS TO  CREATE BUMP KEYS</vt:lpstr>
      <vt:lpstr>BUMP KEY</vt:lpstr>
      <vt:lpstr>CREATION OF BLANKS</vt:lpstr>
      <vt:lpstr>3D PRINTED BLANK: PHOTOGRAPH TO STL FILE</vt:lpstr>
      <vt:lpstr>JOS WEYERS: SPORT LOCKPICKING</vt:lpstr>
      <vt:lpstr>3D CREATED BUMP KEYS</vt:lpstr>
      <vt:lpstr>THE THREAT FROM BUMP KEYS</vt:lpstr>
      <vt:lpstr>3D CREATED BUMP KEY</vt:lpstr>
      <vt:lpstr>JOS WEYERS: BLANKS FROM KEYWAYS</vt:lpstr>
      <vt:lpstr>TOP LEVEL MASTER KEY DECODING KEY BLANK ARE CRITICAL</vt:lpstr>
      <vt:lpstr>MASTER KEY SYSTEM EXTRAPOLATION</vt:lpstr>
      <vt:lpstr>SUMMARY</vt:lpstr>
      <vt:lpstr>SUMMARY</vt:lpstr>
      <vt:lpstr>SECURITY VULNERABILITIES NOW AND IN THE FUTURE</vt:lpstr>
      <vt:lpstr>REGULATION AND LEGISLATION</vt:lpstr>
      <vt:lpstr>JEFF HANSON STRATASYS-REDEYE</vt:lpstr>
      <vt:lpstr>SECURITY LABS INVESTIGATIVE LAW OFFICES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Tobias</dc:creator>
  <cp:lastModifiedBy>MARC TOBIAS</cp:lastModifiedBy>
  <cp:revision>176</cp:revision>
  <cp:lastPrinted>2014-04-25T02:18:28Z</cp:lastPrinted>
  <dcterms:created xsi:type="dcterms:W3CDTF">2014-04-23T03:30:47Z</dcterms:created>
  <dcterms:modified xsi:type="dcterms:W3CDTF">2014-11-08T19:34:10Z</dcterms:modified>
</cp:coreProperties>
</file>