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5"/>
  </p:notesMasterIdLst>
  <p:sldIdLst>
    <p:sldId id="257" r:id="rId3"/>
    <p:sldId id="301" r:id="rId4"/>
    <p:sldId id="355" r:id="rId5"/>
    <p:sldId id="264" r:id="rId6"/>
    <p:sldId id="313" r:id="rId7"/>
    <p:sldId id="317" r:id="rId8"/>
    <p:sldId id="341" r:id="rId9"/>
    <p:sldId id="344" r:id="rId10"/>
    <p:sldId id="314" r:id="rId11"/>
    <p:sldId id="356" r:id="rId12"/>
    <p:sldId id="324" r:id="rId13"/>
    <p:sldId id="325" r:id="rId14"/>
    <p:sldId id="345" r:id="rId15"/>
    <p:sldId id="348" r:id="rId16"/>
    <p:sldId id="347" r:id="rId17"/>
    <p:sldId id="349" r:id="rId18"/>
    <p:sldId id="305" r:id="rId19"/>
    <p:sldId id="346" r:id="rId20"/>
    <p:sldId id="358" r:id="rId21"/>
    <p:sldId id="327" r:id="rId22"/>
    <p:sldId id="321" r:id="rId23"/>
    <p:sldId id="332" r:id="rId24"/>
    <p:sldId id="275" r:id="rId25"/>
    <p:sldId id="276" r:id="rId26"/>
    <p:sldId id="272" r:id="rId27"/>
    <p:sldId id="278" r:id="rId28"/>
    <p:sldId id="311" r:id="rId29"/>
    <p:sldId id="273" r:id="rId30"/>
    <p:sldId id="290" r:id="rId31"/>
    <p:sldId id="292" r:id="rId32"/>
    <p:sldId id="291" r:id="rId33"/>
    <p:sldId id="280" r:id="rId34"/>
    <p:sldId id="354" r:id="rId35"/>
    <p:sldId id="268" r:id="rId36"/>
    <p:sldId id="293" r:id="rId37"/>
    <p:sldId id="267" r:id="rId38"/>
    <p:sldId id="299" r:id="rId39"/>
    <p:sldId id="300" r:id="rId40"/>
    <p:sldId id="303" r:id="rId41"/>
    <p:sldId id="304" r:id="rId42"/>
    <p:sldId id="269" r:id="rId43"/>
    <p:sldId id="294" r:id="rId44"/>
    <p:sldId id="270" r:id="rId45"/>
    <p:sldId id="271" r:id="rId46"/>
    <p:sldId id="296" r:id="rId47"/>
    <p:sldId id="312" r:id="rId48"/>
    <p:sldId id="297" r:id="rId49"/>
    <p:sldId id="298" r:id="rId50"/>
    <p:sldId id="286" r:id="rId51"/>
    <p:sldId id="309" r:id="rId52"/>
    <p:sldId id="357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331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6/14/2008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EDECO_16_051008.wmv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LSS+</a:t>
            </a:r>
            <a:r>
              <a:rPr lang="en-US" sz="4000" baseline="30000" dirty="0" smtClean="0"/>
              <a:t>x</a:t>
            </a:r>
            <a:r>
              <a:rPr lang="en-US" sz="4000" dirty="0" smtClean="0"/>
              <a:t>  </a:t>
            </a:r>
            <a:r>
              <a:rPr lang="en-US" sz="4000" dirty="0" smtClean="0"/>
              <a:t>HIGH </a:t>
            </a:r>
            <a:r>
              <a:rPr lang="en-US" sz="4000" dirty="0" smtClean="0"/>
              <a:t>SECURITY SUPPLEMENT  to LSS+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dirty="0" smtClean="0"/>
              <a:t>THE COMPROMISE OF MEDECO HIGH SECURITY LOCKS: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New Techniques of Forced, Covert, and Surreptitious Entry</a:t>
            </a:r>
            <a:endParaRPr lang="en-US" sz="28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r>
              <a:rPr lang="en-US" dirty="0" smtClean="0"/>
              <a:t>Prevent manufacture and access to blanks</a:t>
            </a:r>
          </a:p>
          <a:p>
            <a:r>
              <a:rPr lang="en-US" dirty="0" smtClean="0"/>
              <a:t>Control generation of keys by code</a:t>
            </a:r>
          </a:p>
          <a:p>
            <a:r>
              <a:rPr lang="en-US" dirty="0" smtClean="0"/>
              <a:t>Patent protection</a:t>
            </a:r>
          </a:p>
          <a:p>
            <a:r>
              <a:rPr lang="en-US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code or key components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ATTACK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deadbolt design</a:t>
            </a:r>
          </a:p>
          <a:p>
            <a:r>
              <a:rPr lang="en-US" dirty="0" smtClean="0"/>
              <a:t>Interim deadbolt design</a:t>
            </a:r>
          </a:p>
          <a:p>
            <a:r>
              <a:rPr lang="en-US" dirty="0" smtClean="0"/>
              <a:t>Final deadbolt version</a:t>
            </a:r>
          </a:p>
          <a:p>
            <a:pPr lvl="1"/>
            <a:r>
              <a:rPr lang="en-US" dirty="0" smtClean="0"/>
              <a:t>Reverse picking attack</a:t>
            </a:r>
          </a:p>
          <a:p>
            <a:r>
              <a:rPr lang="en-US" dirty="0" smtClean="0"/>
              <a:t>Mortise, Rim, and IC</a:t>
            </a:r>
          </a:p>
          <a:p>
            <a:pPr lvl="1"/>
            <a:r>
              <a:rPr lang="en-US" dirty="0" smtClean="0"/>
              <a:t>Simulated key in plastic</a:t>
            </a:r>
          </a:p>
          <a:p>
            <a:pPr lvl="1"/>
            <a:r>
              <a:rPr lang="en-US" dirty="0" smtClean="0"/>
              <a:t>Set shear  line</a:t>
            </a:r>
          </a:p>
          <a:p>
            <a:pPr lvl="1"/>
            <a:r>
              <a:rPr lang="en-US" dirty="0" smtClean="0"/>
              <a:t>Turn the plug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6" name="Content Placeholder 5" descr="m3 jacket photo from TB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5181600" cy="5067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Key 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 THIRTY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Sidebar Code </a:t>
            </a:r>
          </a:p>
          <a:p>
            <a:r>
              <a:rPr lang="en-US" dirty="0" smtClean="0"/>
              <a:t>Conventional pick tools</a:t>
            </a:r>
          </a:p>
        </p:txBody>
      </p:sp>
      <p:pic>
        <p:nvPicPr>
          <p:cNvPr id="4" name="Picture 3" descr="pick_1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685800"/>
            <a:ext cx="6400800" cy="3124200"/>
          </a:xfrm>
        </p:spPr>
        <p:txBody>
          <a:bodyPr/>
          <a:lstStyle/>
          <a:p>
            <a:r>
              <a:rPr lang="en-US" sz="3600" dirty="0" smtClean="0"/>
              <a:t>THE COMPROMISE OF MEDECO HIGH SECURITY LOCKS: </a:t>
            </a:r>
            <a:r>
              <a:rPr lang="en-US" sz="3200" dirty="0" smtClean="0"/>
              <a:t>New Techniques of Forced, Covert, and Surreptitious Entry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DESIGN FEATURES AND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</a:t>
            </a:r>
          </a:p>
          <a:p>
            <a:r>
              <a:rPr lang="en-US" dirty="0" smtClean="0"/>
              <a:t>Tolerances </a:t>
            </a:r>
          </a:p>
          <a:p>
            <a:r>
              <a:rPr lang="en-US" dirty="0" smtClean="0"/>
              <a:t>Keying rules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Interaction of critical components and locking systems</a:t>
            </a:r>
          </a:p>
          <a:p>
            <a:r>
              <a:rPr lang="en-US" dirty="0" smtClean="0"/>
              <a:t>Keyway and plug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1117</Words>
  <Application>Microsoft PowerPoint</Application>
  <PresentationFormat>On-screen Show (4:3)</PresentationFormat>
  <Paragraphs>216</Paragraphs>
  <Slides>52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Lock And Key</vt:lpstr>
      <vt:lpstr>Custom Design</vt:lpstr>
      <vt:lpstr>LSS+x  HIGH SECURITY SUPPLEMENT  to LSS+</vt:lpstr>
      <vt:lpstr>MEDECO HIGH SECURITY</vt:lpstr>
      <vt:lpstr>MEDECO HIGH SECURITY: What it means</vt:lpstr>
      <vt:lpstr>ATTACK METHODOLOGY  FOR HIGH SECURITY LOCKS</vt:lpstr>
      <vt:lpstr>HIGH SECURITY LOCKS: Critical Design Issues</vt:lpstr>
      <vt:lpstr>HIGH SECURITY:  Three Critical Design Factors</vt:lpstr>
      <vt:lpstr>EXPLOIT DESIGN FEATURES AND SYSTEM PARAMETERS</vt:lpstr>
      <vt:lpstr>KEY CONTROL</vt:lpstr>
      <vt:lpstr>KEY CONTROL and “KEY SECURITY”</vt:lpstr>
      <vt:lpstr>KEY SECURITY: A Concept</vt:lpstr>
      <vt:lpstr>KEYS: CRITICAL ELEMENTS</vt:lpstr>
      <vt:lpstr>KEY CONTROL: Critical issues</vt:lpstr>
      <vt:lpstr>COVERT and FORCED ENTRY RESISTANCE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ATTACK METHODS</vt:lpstr>
      <vt:lpstr>SIDEBAR ATTACK: Physical Strength</vt:lpstr>
      <vt:lpstr>FORCED ENTRY ATTACKS</vt:lpstr>
      <vt:lpstr>MEDECO CASE HISTORY</vt:lpstr>
      <vt:lpstr>DESIGN = VULNERABILITIES</vt:lpstr>
      <vt:lpstr>MEDECO DESIGN:  Exploit design vulnerabilities</vt:lpstr>
      <vt:lpstr>MEDECO LOCKS:  Why are they Secure?</vt:lpstr>
      <vt:lpstr>MEDECO LOCKS:  3 Independent Security Layers </vt:lpstr>
      <vt:lpstr>MEDECO TWISTING PINS: 3 Angles + 2 Positions</vt:lpstr>
      <vt:lpstr>SECURITY  CONCEPTS: Sidebar IS Medeco Security</vt:lpstr>
      <vt:lpstr>PLUG AND SIDEBAR:  All pins aligned</vt:lpstr>
      <vt:lpstr>SIDEBAR RETRACTED</vt:lpstr>
      <vt:lpstr>PLUG AND SIDEBAR: Locked</vt:lpstr>
      <vt:lpstr>MEDECO CODEBOOK:  At the heart of security</vt:lpstr>
      <vt:lpstr>MEDECO RESEARCH:  Results of Project</vt:lpstr>
      <vt:lpstr>RESULTS OF PROJECT: Bumping</vt:lpstr>
      <vt:lpstr>MEDECO BUMP KEY</vt:lpstr>
      <vt:lpstr>RESULTS OF PROJECT: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4 KEYS TO THE KINGDOM</vt:lpstr>
      <vt:lpstr>REAL WORLD ATTACK: Bumping a Medeco Lock</vt:lpstr>
      <vt:lpstr>OPEN IN THIRTY SECONDS</vt:lpstr>
      <vt:lpstr>THE COMPROMISE OF MEDECO HIGH SECURITY LOCKS: New Techniques of Forced, Covert, and Surreptitious Entry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167</cp:revision>
  <cp:lastPrinted>1601-01-01T00:00:00Z</cp:lastPrinted>
  <dcterms:created xsi:type="dcterms:W3CDTF">2008-04-13T05:51:28Z</dcterms:created>
  <dcterms:modified xsi:type="dcterms:W3CDTF">2008-06-15T17:45:29Z</dcterms:modified>
</cp:coreProperties>
</file>