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55"/>
  </p:notesMasterIdLst>
  <p:sldIdLst>
    <p:sldId id="257" r:id="rId3"/>
    <p:sldId id="301" r:id="rId4"/>
    <p:sldId id="355" r:id="rId5"/>
    <p:sldId id="264" r:id="rId6"/>
    <p:sldId id="341" r:id="rId7"/>
    <p:sldId id="344" r:id="rId8"/>
    <p:sldId id="314" r:id="rId9"/>
    <p:sldId id="356" r:id="rId10"/>
    <p:sldId id="325" r:id="rId11"/>
    <p:sldId id="345" r:id="rId12"/>
    <p:sldId id="348" r:id="rId13"/>
    <p:sldId id="347" r:id="rId14"/>
    <p:sldId id="349" r:id="rId15"/>
    <p:sldId id="305" r:id="rId16"/>
    <p:sldId id="346" r:id="rId17"/>
    <p:sldId id="358" r:id="rId18"/>
    <p:sldId id="321" r:id="rId19"/>
    <p:sldId id="332" r:id="rId20"/>
    <p:sldId id="275" r:id="rId21"/>
    <p:sldId id="276" r:id="rId22"/>
    <p:sldId id="278" r:id="rId23"/>
    <p:sldId id="311" r:id="rId24"/>
    <p:sldId id="273" r:id="rId25"/>
    <p:sldId id="290" r:id="rId26"/>
    <p:sldId id="292" r:id="rId27"/>
    <p:sldId id="291" r:id="rId28"/>
    <p:sldId id="280" r:id="rId29"/>
    <p:sldId id="354" r:id="rId30"/>
    <p:sldId id="268" r:id="rId31"/>
    <p:sldId id="293" r:id="rId32"/>
    <p:sldId id="267" r:id="rId33"/>
    <p:sldId id="299" r:id="rId34"/>
    <p:sldId id="300" r:id="rId35"/>
    <p:sldId id="303" r:id="rId36"/>
    <p:sldId id="304" r:id="rId37"/>
    <p:sldId id="269" r:id="rId38"/>
    <p:sldId id="359" r:id="rId39"/>
    <p:sldId id="364" r:id="rId40"/>
    <p:sldId id="365" r:id="rId41"/>
    <p:sldId id="360" r:id="rId42"/>
    <p:sldId id="362" r:id="rId43"/>
    <p:sldId id="294" r:id="rId44"/>
    <p:sldId id="363" r:id="rId45"/>
    <p:sldId id="270" r:id="rId46"/>
    <p:sldId id="271" r:id="rId47"/>
    <p:sldId id="296" r:id="rId48"/>
    <p:sldId id="312" r:id="rId49"/>
    <p:sldId id="297" r:id="rId50"/>
    <p:sldId id="298" r:id="rId51"/>
    <p:sldId id="309" r:id="rId52"/>
    <p:sldId id="357" r:id="rId53"/>
    <p:sldId id="31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6124" autoAdjust="0"/>
    <p:restoredTop sz="86431" autoAdjust="0"/>
  </p:normalViewPr>
  <p:slideViewPr>
    <p:cSldViewPr>
      <p:cViewPr>
        <p:scale>
          <a:sx n="40" d="100"/>
          <a:sy n="40" d="100"/>
        </p:scale>
        <p:origin x="-187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23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331"/>
    </p:cViewPr>
  </p:sorterViewPr>
  <p:notesViewPr>
    <p:cSldViewPr>
      <p:cViewPr varScale="1">
        <p:scale>
          <a:sx n="43" d="100"/>
          <a:sy n="43" d="100"/>
        </p:scale>
        <p:origin x="-1421" y="-5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3C92-C754-4821-92D7-3F552C668FEC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BA86-F6AD-4DB9-90AB-0F541608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4438F-9583-4B03-AD4D-276EE2892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3B956-8669-4D8F-B023-CC30EFE3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7633-7EAF-4B99-ADE7-8572FD53C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E0CE-90F4-44F5-9513-72F4FC61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4417-1D4D-43F6-8884-EC1562FA7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CBAFB-F48C-4F28-A9D4-B44156D8C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36641-6788-4AEA-80BC-B1D1849D8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0F88-5137-4757-A7A8-5589C50C1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4541-0CDD-4D6F-9DB8-6B9525F8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96E1A-C83F-437A-AF00-D4B079128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4E85-3DF7-40A4-8E05-81B5E757A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A6ECA-2C9D-4BF2-AD4A-2B7FB7428E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0786-8FF3-4950-A57F-9A339318242B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EDECO_16_051008.wmv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\JennaLynn-Medeco.wmv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EDECO_16_051008.wmv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381000"/>
            <a:ext cx="6934200" cy="1066800"/>
          </a:xfrm>
        </p:spPr>
        <p:txBody>
          <a:bodyPr/>
          <a:lstStyle/>
          <a:p>
            <a:r>
              <a:rPr lang="en-US" sz="4000" dirty="0" smtClean="0"/>
              <a:t>LSS+</a:t>
            </a:r>
            <a:r>
              <a:rPr lang="en-US" sz="4000" baseline="30000" dirty="0" smtClean="0"/>
              <a:t>x</a:t>
            </a:r>
            <a:r>
              <a:rPr lang="en-US" sz="4000" dirty="0" smtClean="0"/>
              <a:t>  HIGH SECURITY SUPPLEMENT  to LSS+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09800" y="4038600"/>
            <a:ext cx="6400800" cy="990600"/>
          </a:xfrm>
        </p:spPr>
        <p:txBody>
          <a:bodyPr/>
          <a:lstStyle/>
          <a:p>
            <a:r>
              <a:rPr lang="en-US" dirty="0" smtClean="0"/>
              <a:t>THE COMPROMISE OF MEDECO HIGH SECURITY LOCKS: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New Techniques of Forced, Covert, and Surreptitious Entry</a:t>
            </a:r>
            <a:endParaRPr lang="en-US" sz="2800" dirty="0"/>
          </a:p>
        </p:txBody>
      </p:sp>
      <p:pic>
        <p:nvPicPr>
          <p:cNvPr id="4" name="Picture 3" descr="white-house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0"/>
            <a:ext cx="3352800" cy="2166922"/>
          </a:xfrm>
          <a:prstGeom prst="rect">
            <a:avLst/>
          </a:prstGeom>
        </p:spPr>
      </p:pic>
      <p:pic>
        <p:nvPicPr>
          <p:cNvPr id="5" name="Picture 4" descr="PENTAG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4000"/>
            <a:ext cx="323272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COVERT and FORCED ENTRY RESISTANCE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PICKING</a:t>
            </a:r>
            <a:endParaRPr lang="en-US" dirty="0"/>
          </a:p>
        </p:txBody>
      </p:sp>
      <p:pic>
        <p:nvPicPr>
          <p:cNvPr id="4" name="Content Placeholder 3" descr="PICKS_ENGADGET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057400"/>
            <a:ext cx="2540000" cy="2006600"/>
          </a:xfrm>
        </p:spPr>
      </p:pic>
      <p:pic>
        <p:nvPicPr>
          <p:cNvPr id="5" name="Picture 4" descr="PICK_1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276600"/>
            <a:ext cx="4648200" cy="348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TOBIAS DECODER: </a:t>
            </a:r>
            <a:br>
              <a:rPr lang="en-US" dirty="0" smtClean="0"/>
            </a:br>
            <a:r>
              <a:rPr lang="en-US" dirty="0" smtClean="0"/>
              <a:t>Medeco decoder:  by “Crackpot!”</a:t>
            </a:r>
            <a:endParaRPr lang="en-US" dirty="0"/>
          </a:p>
        </p:txBody>
      </p:sp>
      <p:pic>
        <p:nvPicPr>
          <p:cNvPr id="4" name="Content Placeholder 3" descr="100_05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SOPHISTICATED DECODERS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Falle: Wire Shim Decoder</a:t>
            </a:r>
            <a:endParaRPr lang="en-US" dirty="0"/>
          </a:p>
        </p:txBody>
      </p:sp>
      <p:pic>
        <p:nvPicPr>
          <p:cNvPr id="4" name="Picture 3" descr="ES_FALLE_06_96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6995412" cy="1219200"/>
          </a:xfrm>
          <a:prstGeom prst="rect">
            <a:avLst/>
          </a:prstGeom>
        </p:spPr>
      </p:pic>
      <p:pic>
        <p:nvPicPr>
          <p:cNvPr id="5" name="Picture 4" descr="ES_FALLE_07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962400"/>
            <a:ext cx="6400800" cy="279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 PIN ANGLES</a:t>
            </a:r>
            <a:endParaRPr lang="en-US" dirty="0"/>
          </a:p>
        </p:txBody>
      </p:sp>
      <p:pic>
        <p:nvPicPr>
          <p:cNvPr id="5" name="Picture 4" descr="MEDECO_M3_SCOPE_AFT_RIGHT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1600200"/>
            <a:ext cx="3444630" cy="3276600"/>
          </a:xfrm>
          <a:prstGeom prst="rect">
            <a:avLst/>
          </a:prstGeom>
        </p:spPr>
      </p:pic>
      <p:pic>
        <p:nvPicPr>
          <p:cNvPr id="7" name="Content Placeholder 6" descr="AFT_R_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600200"/>
            <a:ext cx="3503173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FORCED ENTRY RESISTANCE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ATTACK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deadbolt design</a:t>
            </a:r>
          </a:p>
          <a:p>
            <a:r>
              <a:rPr lang="en-US" dirty="0" smtClean="0"/>
              <a:t>Interim deadbolt design</a:t>
            </a:r>
          </a:p>
          <a:p>
            <a:r>
              <a:rPr lang="en-US" dirty="0" smtClean="0"/>
              <a:t>Final deadbolt version</a:t>
            </a:r>
          </a:p>
          <a:p>
            <a:pPr lvl="1"/>
            <a:r>
              <a:rPr lang="en-US" dirty="0" smtClean="0"/>
              <a:t>Reverse picking attack</a:t>
            </a:r>
          </a:p>
          <a:p>
            <a:r>
              <a:rPr lang="en-US" dirty="0" smtClean="0"/>
              <a:t>Mortise, Rim, and IC</a:t>
            </a:r>
          </a:p>
          <a:p>
            <a:pPr lvl="1"/>
            <a:r>
              <a:rPr lang="en-US" dirty="0" smtClean="0"/>
              <a:t>Simulated key in plastic</a:t>
            </a:r>
          </a:p>
          <a:p>
            <a:pPr lvl="1"/>
            <a:r>
              <a:rPr lang="en-US" dirty="0" smtClean="0"/>
              <a:t>Set shear  line</a:t>
            </a:r>
          </a:p>
          <a:p>
            <a:pPr lvl="1"/>
            <a:r>
              <a:rPr lang="en-US" dirty="0" smtClean="0"/>
              <a:t>Turn the plug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compromise of critical components</a:t>
            </a:r>
          </a:p>
          <a:p>
            <a:pPr lvl="1"/>
            <a:r>
              <a:rPr lang="en-US" dirty="0" smtClean="0"/>
              <a:t>Medeco deadbolt 1 and 2 manipulate tailpiece</a:t>
            </a:r>
          </a:p>
          <a:p>
            <a:r>
              <a:rPr lang="en-US" dirty="0" smtClean="0"/>
              <a:t>Hybrid attack: two different modes</a:t>
            </a:r>
          </a:p>
          <a:p>
            <a:pPr lvl="1"/>
            <a:r>
              <a:rPr lang="en-US" dirty="0" smtClean="0"/>
              <a:t>Medeco reverse picking</a:t>
            </a:r>
          </a:p>
          <a:p>
            <a:r>
              <a:rPr lang="en-US" dirty="0" smtClean="0"/>
              <a:t>Defeat of one security layer: result</a:t>
            </a:r>
          </a:p>
          <a:p>
            <a:pPr lvl="1"/>
            <a:r>
              <a:rPr lang="en-US" dirty="0" smtClean="0"/>
              <a:t>Medeco Mortise and rim cylinders, defeat shear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Exploited vulnerabilities</a:t>
            </a:r>
          </a:p>
          <a:p>
            <a:r>
              <a:rPr lang="en-US" dirty="0" smtClean="0"/>
              <a:t>Reverse engineer sidebar codes</a:t>
            </a:r>
          </a:p>
          <a:p>
            <a:r>
              <a:rPr lang="en-US" dirty="0" smtClean="0"/>
              <a:t>Analyze what constitutes security</a:t>
            </a:r>
          </a:p>
          <a:p>
            <a:r>
              <a:rPr lang="en-US" dirty="0" smtClean="0"/>
              <a:t>Analyze critical tolerances</a:t>
            </a:r>
          </a:p>
          <a:p>
            <a:r>
              <a:rPr lang="en-US" dirty="0" smtClean="0"/>
              <a:t>Analyze key control issues</a:t>
            </a:r>
          </a:p>
          <a:p>
            <a:r>
              <a:rPr lang="en-US" dirty="0" smtClean="0"/>
              <a:t>Analyze design enhancements for new generations of locks: Biaxial and m3 and Bilevel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=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design: sidebar legs + gates</a:t>
            </a:r>
          </a:p>
          <a:p>
            <a:pPr lvl="1"/>
            <a:r>
              <a:rPr lang="en-US" dirty="0" smtClean="0"/>
              <a:t>How they work: leg + gate interface</a:t>
            </a:r>
          </a:p>
          <a:p>
            <a:pPr lvl="1"/>
            <a:r>
              <a:rPr lang="en-US" dirty="0" smtClean="0"/>
              <a:t>Tolerance of gates</a:t>
            </a:r>
          </a:p>
          <a:p>
            <a:r>
              <a:rPr lang="en-US" dirty="0" smtClean="0"/>
              <a:t>Biaxial code designation</a:t>
            </a:r>
          </a:p>
          <a:p>
            <a:r>
              <a:rPr lang="en-US" dirty="0" smtClean="0"/>
              <a:t>Biaxial pin design: aft position decoding</a:t>
            </a:r>
          </a:p>
          <a:p>
            <a:r>
              <a:rPr lang="en-US" dirty="0" smtClean="0"/>
              <a:t>M3 slider: geometry</a:t>
            </a:r>
          </a:p>
          <a:p>
            <a:r>
              <a:rPr lang="en-US" dirty="0" smtClean="0"/>
              <a:t>M3 keyway design</a:t>
            </a:r>
          </a:p>
          <a:p>
            <a:r>
              <a:rPr lang="en-US" dirty="0" smtClean="0"/>
              <a:t>Deadbolt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</a:t>
            </a:r>
            <a:endParaRPr lang="en-US" dirty="0"/>
          </a:p>
        </p:txBody>
      </p:sp>
      <p:pic>
        <p:nvPicPr>
          <p:cNvPr id="6" name="Content Placeholder 5" descr="m3 jacket photo from TB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371600"/>
            <a:ext cx="5181600" cy="50676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DESIGN: </a:t>
            </a:r>
            <a:br>
              <a:rPr lang="en-US" dirty="0" smtClean="0"/>
            </a:br>
            <a:r>
              <a:rPr lang="en-US" dirty="0" smtClean="0"/>
              <a:t>Exploit design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BEST DESIGN FEATURES</a:t>
            </a:r>
          </a:p>
          <a:p>
            <a:r>
              <a:rPr lang="en-US" dirty="0" smtClean="0"/>
              <a:t>Sidebar leg – true gate channel</a:t>
            </a:r>
          </a:p>
          <a:p>
            <a:r>
              <a:rPr lang="en-US" dirty="0" smtClean="0"/>
              <a:t>Code assignment: Biaxial 1985</a:t>
            </a:r>
          </a:p>
          <a:p>
            <a:r>
              <a:rPr lang="en-US" dirty="0" smtClean="0"/>
              <a:t>Gate – sidebar leg tolerance </a:t>
            </a:r>
          </a:p>
          <a:p>
            <a:r>
              <a:rPr lang="en-US" dirty="0" smtClean="0"/>
              <a:t>M3 design 2003</a:t>
            </a:r>
          </a:p>
          <a:p>
            <a:pPr lvl="1"/>
            <a:r>
              <a:rPr lang="en-US" dirty="0" smtClean="0"/>
              <a:t>Widen keyway .007”</a:t>
            </a:r>
          </a:p>
          <a:p>
            <a:pPr lvl="1"/>
            <a:r>
              <a:rPr lang="en-US" dirty="0" smtClean="0"/>
              <a:t>Slider geometry, .040”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3 Independent Security Layers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1: PIN TUMBLERS to shear line</a:t>
            </a:r>
          </a:p>
          <a:p>
            <a:r>
              <a:rPr lang="en-US" dirty="0" smtClean="0"/>
              <a:t>Layer 2: SIDEBAR: 3 angles x 2 positions</a:t>
            </a:r>
          </a:p>
          <a:p>
            <a:r>
              <a:rPr lang="en-US" dirty="0" smtClean="0"/>
              <a:t>Layer 3: SLIDER – 26 positions</a:t>
            </a:r>
          </a:p>
          <a:p>
            <a:r>
              <a:rPr lang="en-US" dirty="0" smtClean="0"/>
              <a:t>TO OPEN:</a:t>
            </a:r>
          </a:p>
          <a:p>
            <a:pPr lvl="1"/>
            <a:r>
              <a:rPr lang="en-US" dirty="0" smtClean="0"/>
              <a:t>Lift the pins to shear line</a:t>
            </a:r>
          </a:p>
          <a:p>
            <a:pPr lvl="1"/>
            <a:r>
              <a:rPr lang="en-US" dirty="0" smtClean="0"/>
              <a:t>Rotate each pin individually	</a:t>
            </a:r>
          </a:p>
          <a:p>
            <a:pPr lvl="1"/>
            <a:r>
              <a:rPr lang="en-US" dirty="0" smtClean="0"/>
              <a:t>Move the slider to correct position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TWISTING PINS:</a:t>
            </a:r>
            <a:br>
              <a:rPr lang="en-US" dirty="0" smtClean="0"/>
            </a:br>
            <a:r>
              <a:rPr lang="en-US" dirty="0" smtClean="0"/>
              <a:t>3 Angles + 2 Positions</a:t>
            </a:r>
            <a:endParaRPr lang="en-US" dirty="0"/>
          </a:p>
        </p:txBody>
      </p:sp>
      <p:pic>
        <p:nvPicPr>
          <p:cNvPr id="4" name="Content Placeholder 3" descr="MEDECO_DECODE_ANGLES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6996981" cy="185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 CONCEPTS: Sidebar IS Medeco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 locks, 1935, Medeco re-invented</a:t>
            </a:r>
          </a:p>
          <a:p>
            <a:r>
              <a:rPr lang="en-US" dirty="0" smtClean="0"/>
              <a:t>Heart of Medeco security and patents</a:t>
            </a:r>
          </a:p>
          <a:p>
            <a:r>
              <a:rPr lang="en-US" dirty="0" smtClean="0"/>
              <a:t>Independent and parallel security layer</a:t>
            </a:r>
          </a:p>
          <a:p>
            <a:r>
              <a:rPr lang="en-US" dirty="0" smtClean="0"/>
              <a:t>Integrated pin: lift and rotate to align</a:t>
            </a:r>
          </a:p>
          <a:p>
            <a:r>
              <a:rPr lang="en-US" dirty="0" smtClean="0"/>
              <a:t>Sidebar blocks plug rotation</a:t>
            </a:r>
          </a:p>
          <a:p>
            <a:r>
              <a:rPr lang="en-US" dirty="0" smtClean="0"/>
              <a:t>Pins block manipulation of pins for rotation to set 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</a:t>
            </a:r>
            <a:br>
              <a:rPr lang="en-US" dirty="0" smtClean="0"/>
            </a:br>
            <a:r>
              <a:rPr lang="en-US" dirty="0" smtClean="0"/>
              <a:t>All pins aligned</a:t>
            </a:r>
            <a:endParaRPr lang="en-US" dirty="0"/>
          </a:p>
        </p:txBody>
      </p:sp>
      <p:pic>
        <p:nvPicPr>
          <p:cNvPr id="4" name="Content Placeholder 3" descr="12_THEORY_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6781800" cy="227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RETRACTED</a:t>
            </a:r>
            <a:endParaRPr lang="en-US" dirty="0"/>
          </a:p>
        </p:txBody>
      </p:sp>
      <p:pic>
        <p:nvPicPr>
          <p:cNvPr id="4" name="Content Placeholder 3" descr="12_THEORY_10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05000"/>
            <a:ext cx="7288696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Locked</a:t>
            </a:r>
            <a:endParaRPr lang="en-US" dirty="0"/>
          </a:p>
        </p:txBody>
      </p:sp>
      <p:pic>
        <p:nvPicPr>
          <p:cNvPr id="4" name="Content Placeholder 3" descr="12_THEOR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133600"/>
            <a:ext cx="7158182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CODEBOOK: </a:t>
            </a:r>
            <a:br>
              <a:rPr lang="en-US" dirty="0" smtClean="0"/>
            </a:br>
            <a:r>
              <a:rPr lang="en-US" dirty="0" smtClean="0"/>
              <a:t>At the heart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locksmiths worldwide must use</a:t>
            </a:r>
          </a:p>
          <a:p>
            <a:r>
              <a:rPr lang="en-US" dirty="0" smtClean="0"/>
              <a:t>All non-master keyed systems</a:t>
            </a:r>
          </a:p>
          <a:p>
            <a:r>
              <a:rPr lang="en-US" dirty="0" smtClean="0"/>
              <a:t>New codes developed for Biaxial in 1983</a:t>
            </a:r>
          </a:p>
          <a:p>
            <a:r>
              <a:rPr lang="en-US" dirty="0" smtClean="0"/>
              <a:t>Chinese firewall: MK and Non-MK</a:t>
            </a:r>
          </a:p>
          <a:p>
            <a:r>
              <a:rPr lang="en-US" dirty="0" smtClean="0"/>
              <a:t>Codebook defines all sidebar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RESEARCH: </a:t>
            </a:r>
            <a:br>
              <a:rPr lang="en-US" dirty="0" smtClean="0"/>
            </a:br>
            <a:r>
              <a:rPr lang="en-US" dirty="0" smtClean="0"/>
              <a:t>Results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Covert and surreptitious entry in as little as 30 seconds: standard requires 10-15 minutes</a:t>
            </a:r>
          </a:p>
          <a:p>
            <a:r>
              <a:rPr lang="en-US" dirty="0" smtClean="0"/>
              <a:t>Forced entry: four techniques, 30 seconds, affect millions of locks</a:t>
            </a:r>
          </a:p>
          <a:p>
            <a:r>
              <a:rPr lang="en-US" dirty="0" smtClean="0"/>
              <a:t>Complete compromise of key control</a:t>
            </a:r>
          </a:p>
          <a:p>
            <a:pPr lvl="1"/>
            <a:r>
              <a:rPr lang="en-US" dirty="0" smtClean="0"/>
              <a:t>Duplication, replication, simulation of keys</a:t>
            </a:r>
          </a:p>
          <a:p>
            <a:pPr lvl="1"/>
            <a:r>
              <a:rPr lang="en-US" dirty="0" smtClean="0"/>
              <a:t>Creation of bump keys and code setting keys</a:t>
            </a:r>
          </a:p>
          <a:p>
            <a:pPr lvl="1"/>
            <a:r>
              <a:rPr lang="en-US" dirty="0" smtClean="0"/>
              <a:t>Creation of top level master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Bumping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Reliably bump open Biaxial and m3 locks</a:t>
            </a:r>
          </a:p>
          <a:p>
            <a:r>
              <a:rPr lang="en-US" dirty="0" smtClean="0"/>
              <a:t>Produce bump keys on Medeco blanks and simulated blanks</a:t>
            </a:r>
          </a:p>
          <a:p>
            <a:r>
              <a:rPr lang="en-US" dirty="0" smtClean="0"/>
              <a:t>Known sidebar code</a:t>
            </a:r>
          </a:p>
          <a:p>
            <a:r>
              <a:rPr lang="en-US" dirty="0" smtClean="0"/>
              <a:t>Unknown sidebar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SECURITY:</a:t>
            </a:r>
            <a:br>
              <a:rPr lang="en-US" dirty="0" smtClean="0"/>
            </a:br>
            <a:r>
              <a:rPr lang="en-US" dirty="0" smtClean="0"/>
              <a:t>What it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UL, BHMA/ANSI, </a:t>
            </a:r>
            <a:r>
              <a:rPr lang="en-US" dirty="0" err="1" smtClean="0"/>
              <a:t>Vd.S</a:t>
            </a:r>
            <a:r>
              <a:rPr lang="en-US" dirty="0" smtClean="0"/>
              <a:t> Certified</a:t>
            </a:r>
          </a:p>
          <a:p>
            <a:r>
              <a:rPr lang="en-US" dirty="0" smtClean="0"/>
              <a:t>High level of protection against attack</a:t>
            </a:r>
          </a:p>
          <a:p>
            <a:r>
              <a:rPr lang="en-US" dirty="0" smtClean="0"/>
              <a:t>Picking: 10-15 minute resistance</a:t>
            </a:r>
          </a:p>
          <a:p>
            <a:r>
              <a:rPr lang="en-US" dirty="0" smtClean="0"/>
              <a:t>No bumping</a:t>
            </a:r>
          </a:p>
          <a:p>
            <a:r>
              <a:rPr lang="en-US" dirty="0" smtClean="0"/>
              <a:t>Forced Entry: 5 minutes, minimum</a:t>
            </a:r>
          </a:p>
          <a:p>
            <a:r>
              <a:rPr lang="en-US" dirty="0" smtClean="0"/>
              <a:t>Key control</a:t>
            </a:r>
          </a:p>
          <a:p>
            <a:pPr lvl="1"/>
            <a:r>
              <a:rPr lang="en-US" dirty="0" smtClean="0"/>
              <a:t>Protect restricted and proprietary keyways</a:t>
            </a:r>
          </a:p>
          <a:p>
            <a:pPr lvl="1"/>
            <a:r>
              <a:rPr lang="en-US" dirty="0" smtClean="0"/>
              <a:t>Stop duplication, replication, simulation of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BUMP KEY</a:t>
            </a:r>
            <a:endParaRPr lang="en-US" dirty="0"/>
          </a:p>
        </p:txBody>
      </p:sp>
      <p:pic>
        <p:nvPicPr>
          <p:cNvPr id="4" name="Content Placeholder 3" descr="MEDECO_TRYOUT_1A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600200"/>
            <a:ext cx="7275871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</a:t>
            </a:r>
            <a:r>
              <a:rPr lang="en-US" dirty="0" smtClean="0"/>
              <a:t>Control and Key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compromise of key control and key security, vital to high security locks</a:t>
            </a:r>
          </a:p>
          <a:p>
            <a:pPr lvl="1"/>
            <a:r>
              <a:rPr lang="en-US" dirty="0" smtClean="0"/>
              <a:t>Duplicate, replicate, simulate keys for all m3 and some Biaxial keyways</a:t>
            </a:r>
          </a:p>
          <a:p>
            <a:pPr lvl="2"/>
            <a:r>
              <a:rPr lang="en-US" dirty="0" smtClean="0"/>
              <a:t>Restricted keyways, proprietary keyways</a:t>
            </a:r>
          </a:p>
          <a:p>
            <a:pPr lvl="2"/>
            <a:r>
              <a:rPr lang="en-US" dirty="0" smtClean="0"/>
              <a:t>Government and large facilities affected</a:t>
            </a:r>
          </a:p>
          <a:p>
            <a:pPr lvl="1"/>
            <a:r>
              <a:rPr lang="en-US" dirty="0" smtClean="0"/>
              <a:t>Attack master key systems</a:t>
            </a:r>
          </a:p>
          <a:p>
            <a:pPr lvl="1"/>
            <a:r>
              <a:rPr lang="en-US" dirty="0" smtClean="0"/>
              <a:t>Produce bump keys</a:t>
            </a:r>
          </a:p>
          <a:p>
            <a:pPr lvl="1"/>
            <a:r>
              <a:rPr lang="en-US" dirty="0" smtClean="0"/>
              <a:t>Produce code setting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BLANKS: Any m3 and Many Biaxial Locks</a:t>
            </a:r>
            <a:endParaRPr lang="en-US" dirty="0"/>
          </a:p>
        </p:txBody>
      </p:sp>
      <p:pic>
        <p:nvPicPr>
          <p:cNvPr id="4" name="Content Placeholder 3" descr="007biaxial_profile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028" y="1752600"/>
            <a:ext cx="4101772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</a:t>
            </a:r>
            <a:endParaRPr lang="en-US" dirty="0"/>
          </a:p>
        </p:txBody>
      </p:sp>
      <p:pic>
        <p:nvPicPr>
          <p:cNvPr id="4" name="Content Placeholder 3" descr="9_SIMKE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690733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 SLIDER: </a:t>
            </a:r>
            <a:br>
              <a:rPr lang="en-US" dirty="0" smtClean="0"/>
            </a:br>
            <a:r>
              <a:rPr lang="en-US" dirty="0" smtClean="0"/>
              <a:t>Bypass with a Paper clip</a:t>
            </a:r>
            <a:endParaRPr lang="en-US" dirty="0"/>
          </a:p>
        </p:txBody>
      </p:sp>
      <p:pic>
        <p:nvPicPr>
          <p:cNvPr id="4" name="Content Placeholder 3" descr="9_PAPERCLIP_15_3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3771900" cy="3810000"/>
          </a:xfrm>
        </p:spPr>
      </p:pic>
      <p:pic>
        <p:nvPicPr>
          <p:cNvPr id="5" name="Picture 4" descr="IMG_2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362200"/>
            <a:ext cx="3048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m3:</a:t>
            </a:r>
            <a:br>
              <a:rPr lang="en-US" dirty="0" smtClean="0"/>
            </a:br>
            <a:r>
              <a:rPr lang="en-US" dirty="0" smtClean="0"/>
              <a:t>High Tech Wire!</a:t>
            </a:r>
            <a:endParaRPr lang="en-US" dirty="0"/>
          </a:p>
        </p:txBody>
      </p:sp>
      <p:pic>
        <p:nvPicPr>
          <p:cNvPr id="4" name="Content Placeholder 3" descr="WIRE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769" y="1600200"/>
            <a:ext cx="429926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Picking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the locks in as little as 30 seconds</a:t>
            </a:r>
          </a:p>
          <a:p>
            <a:r>
              <a:rPr lang="en-US" dirty="0" smtClean="0"/>
              <a:t>Standard picks, not high tech tools</a:t>
            </a:r>
          </a:p>
          <a:p>
            <a:r>
              <a:rPr lang="en-US" dirty="0" smtClean="0"/>
              <a:t>Use of another key in the system to set the sidebar code</a:t>
            </a:r>
          </a:p>
          <a:p>
            <a:r>
              <a:rPr lang="en-US" dirty="0" smtClean="0"/>
              <a:t>Pick all pins or individual pins</a:t>
            </a:r>
          </a:p>
          <a:p>
            <a:r>
              <a:rPr lang="en-US" dirty="0" smtClean="0"/>
              <a:t>Neutralize the sidebar as security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SETTING KEYS</a:t>
            </a:r>
            <a:endParaRPr lang="en-US" dirty="0"/>
          </a:p>
        </p:txBody>
      </p:sp>
      <p:pic>
        <p:nvPicPr>
          <p:cNvPr id="4" name="Content Placeholder 3" descr="8_CODE_SET_KEYS_1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277" y="1600200"/>
            <a:ext cx="6938537" cy="42672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SETTING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FACTORY BLANKS</a:t>
            </a:r>
          </a:p>
          <a:p>
            <a:r>
              <a:rPr lang="en-US" dirty="0" smtClean="0"/>
              <a:t>SIMULATED BLANKS FOR ANY m3  and MANY BIAXIAL KEYWAYS</a:t>
            </a:r>
          </a:p>
          <a:p>
            <a:r>
              <a:rPr lang="en-US" dirty="0" smtClean="0"/>
              <a:t>USE A CHANGE KEY TO SET CODE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SETTING KEYS: SIMULATED BLANKS</a:t>
            </a:r>
            <a:endParaRPr lang="en-US" dirty="0"/>
          </a:p>
        </p:txBody>
      </p:sp>
      <p:pic>
        <p:nvPicPr>
          <p:cNvPr id="4" name="Content Placeholder 3" descr="CODESET_A_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972056"/>
            <a:ext cx="3124200" cy="999744"/>
          </a:xfrm>
        </p:spPr>
      </p:pic>
      <p:pic>
        <p:nvPicPr>
          <p:cNvPr id="5" name="Picture 4" descr="CODESET_B_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66214"/>
            <a:ext cx="2819400" cy="1005586"/>
          </a:xfrm>
          <a:prstGeom prst="rect">
            <a:avLst/>
          </a:prstGeom>
        </p:spPr>
      </p:pic>
      <p:pic>
        <p:nvPicPr>
          <p:cNvPr id="6" name="Picture 5" descr="CODESET_C_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352800"/>
            <a:ext cx="3137647" cy="1066800"/>
          </a:xfrm>
          <a:prstGeom prst="rect">
            <a:avLst/>
          </a:prstGeom>
        </p:spPr>
      </p:pic>
      <p:pic>
        <p:nvPicPr>
          <p:cNvPr id="7" name="Picture 6" descr="CODESET_D_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505200"/>
            <a:ext cx="2743200" cy="923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METHODOLOGY  FOR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and believe nothing</a:t>
            </a:r>
          </a:p>
          <a:p>
            <a:r>
              <a:rPr lang="en-US" dirty="0" smtClean="0"/>
              <a:t>Ignore the experts</a:t>
            </a:r>
          </a:p>
          <a:p>
            <a:r>
              <a:rPr lang="en-US" dirty="0" smtClean="0"/>
              <a:t>Think “out of the box”</a:t>
            </a:r>
          </a:p>
          <a:p>
            <a:r>
              <a:rPr lang="en-US" dirty="0" smtClean="0"/>
              <a:t>Consider prior methods of attack</a:t>
            </a:r>
          </a:p>
          <a:p>
            <a:r>
              <a:rPr lang="en-US" dirty="0" smtClean="0"/>
              <a:t>Always believe there is a vulnerability</a:t>
            </a:r>
          </a:p>
          <a:p>
            <a:r>
              <a:rPr lang="en-US" dirty="0" smtClean="0"/>
              <a:t>WORK THE PROBLEM</a:t>
            </a:r>
          </a:p>
          <a:p>
            <a:pPr lvl="1"/>
            <a:r>
              <a:rPr lang="en-US" dirty="0" smtClean="0"/>
              <a:t>Consider all aspects and design parameters</a:t>
            </a:r>
          </a:p>
          <a:p>
            <a:pPr lvl="1"/>
            <a:r>
              <a:rPr lang="en-US" dirty="0" smtClean="0"/>
              <a:t>Do not exclude any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SIDEBAR CODE</a:t>
            </a:r>
            <a:endParaRPr lang="en-US" dirty="0"/>
          </a:p>
        </p:txBody>
      </p:sp>
      <p:pic>
        <p:nvPicPr>
          <p:cNvPr id="4" name="Content Placeholder 3" descr="12_THEORY_10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9" y="1524000"/>
            <a:ext cx="7123043" cy="32766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the Sidebar Code </a:t>
            </a:r>
          </a:p>
          <a:p>
            <a:r>
              <a:rPr lang="en-US" dirty="0" smtClean="0"/>
              <a:t>Conventional pick tools</a:t>
            </a:r>
          </a:p>
        </p:txBody>
      </p:sp>
      <p:pic>
        <p:nvPicPr>
          <p:cNvPr id="4" name="Picture 3" descr="pick_10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242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MEDECO LOCK</a:t>
            </a:r>
            <a:endParaRPr lang="en-US" dirty="0"/>
          </a:p>
        </p:txBody>
      </p:sp>
      <p:pic>
        <p:nvPicPr>
          <p:cNvPr id="4" name="Content Placeholder 3" descr="pick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INDIVIDUAL ANGLES</a:t>
            </a:r>
            <a:endParaRPr lang="en-US" dirty="0"/>
          </a:p>
        </p:txBody>
      </p:sp>
      <p:pic>
        <p:nvPicPr>
          <p:cNvPr id="4" name="Content Placeholder 3" descr="SPECIAL_CS_KEYS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102" y="1524000"/>
            <a:ext cx="5713298" cy="4750199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Decode Top Level Master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sidebar code in special system where multiple sidebar codes are employed to protect one or more locks</a:t>
            </a:r>
          </a:p>
          <a:p>
            <a:r>
              <a:rPr lang="en-US" dirty="0" smtClean="0"/>
              <a:t>Decode the TMK</a:t>
            </a:r>
          </a:p>
          <a:p>
            <a:r>
              <a:rPr lang="en-US" dirty="0" smtClean="0"/>
              <a:t>OWN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Forced Entry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Deadbolt  attacks on all three versions</a:t>
            </a:r>
          </a:p>
          <a:p>
            <a:pPr lvl="1"/>
            <a:r>
              <a:rPr lang="en-US" dirty="0" smtClean="0"/>
              <a:t> Deadbolt 1 and 2: 30 seconds</a:t>
            </a:r>
          </a:p>
          <a:p>
            <a:pPr lvl="1"/>
            <a:r>
              <a:rPr lang="en-US" dirty="0" smtClean="0"/>
              <a:t>Deadbolt 3: New hybrid technique of reverse picking</a:t>
            </a:r>
          </a:p>
          <a:p>
            <a:r>
              <a:rPr lang="en-US" dirty="0" smtClean="0"/>
              <a:t>Mortise and rim cylinders</a:t>
            </a:r>
          </a:p>
          <a:p>
            <a:pPr lvl="1"/>
            <a:r>
              <a:rPr lang="en-US" dirty="0" smtClean="0"/>
              <a:t>Prior intelligence + simulated  key</a:t>
            </a:r>
          </a:p>
          <a:p>
            <a:r>
              <a:rPr lang="en-US" dirty="0" smtClean="0"/>
              <a:t>Interchangeable core locks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ATTACK</a:t>
            </a:r>
            <a:endParaRPr lang="en-US" dirty="0"/>
          </a:p>
        </p:txBody>
      </p:sp>
      <p:pic>
        <p:nvPicPr>
          <p:cNvPr id="4" name="Content Placeholder 3" descr="13_DEADBOLT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2260600"/>
            <a:ext cx="5080000" cy="317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BYPASS: 2$ Screwdriver + $.25 materials</a:t>
            </a:r>
            <a:endParaRPr lang="en-US" dirty="0"/>
          </a:p>
        </p:txBody>
      </p:sp>
      <p:pic>
        <p:nvPicPr>
          <p:cNvPr id="4" name="Content Placeholder 3" descr="MANIPULATOR_4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2362200"/>
            <a:ext cx="6927273" cy="91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CYLINDER </a:t>
            </a:r>
            <a:endParaRPr lang="en-US" dirty="0"/>
          </a:p>
        </p:txBody>
      </p:sp>
      <p:pic>
        <p:nvPicPr>
          <p:cNvPr id="4" name="Content Placeholder 3" descr="13_MORTISE_1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71600"/>
            <a:ext cx="3213100" cy="3167199"/>
          </a:xfrm>
        </p:spPr>
      </p:pic>
      <p:pic>
        <p:nvPicPr>
          <p:cNvPr id="5" name="Picture 4" descr="13_MORTISE_2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352800"/>
            <a:ext cx="316386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ATTACK</a:t>
            </a:r>
            <a:endParaRPr lang="en-US" dirty="0"/>
          </a:p>
        </p:txBody>
      </p:sp>
      <p:pic>
        <p:nvPicPr>
          <p:cNvPr id="4" name="Content Placeholder 3" descr="13_MORTISE_20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52600"/>
            <a:ext cx="6858000" cy="4354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DESIGN FEATURES AND SYSTEM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Codes: design, progression</a:t>
            </a:r>
          </a:p>
          <a:p>
            <a:r>
              <a:rPr lang="en-US" dirty="0" smtClean="0"/>
              <a:t>Key bitting design</a:t>
            </a:r>
          </a:p>
          <a:p>
            <a:r>
              <a:rPr lang="en-US" dirty="0" smtClean="0"/>
              <a:t>Tolerances </a:t>
            </a:r>
          </a:p>
          <a:p>
            <a:r>
              <a:rPr lang="en-US" dirty="0" smtClean="0"/>
              <a:t>Keying rules</a:t>
            </a:r>
          </a:p>
          <a:p>
            <a:pPr lvl="1"/>
            <a:r>
              <a:rPr lang="en-US" dirty="0" smtClean="0"/>
              <a:t>Medeco master and non-master key systems</a:t>
            </a:r>
          </a:p>
          <a:p>
            <a:r>
              <a:rPr lang="en-US" dirty="0" smtClean="0"/>
              <a:t>Interaction of critical components and locking systems</a:t>
            </a:r>
          </a:p>
          <a:p>
            <a:r>
              <a:rPr lang="en-US" dirty="0" smtClean="0"/>
              <a:t>Keyway and plug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ATTACK: Bumping a Medeco Lock</a:t>
            </a:r>
            <a:endParaRPr lang="en-US" dirty="0"/>
          </a:p>
        </p:txBody>
      </p:sp>
      <p:pic>
        <p:nvPicPr>
          <p:cNvPr id="6" name="JennaLynn-Medec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2200" y="20193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 THIRTY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the Sidebar Code </a:t>
            </a:r>
          </a:p>
          <a:p>
            <a:r>
              <a:rPr lang="en-US" dirty="0" smtClean="0"/>
              <a:t>Conventional pick tools</a:t>
            </a:r>
          </a:p>
        </p:txBody>
      </p:sp>
      <p:pic>
        <p:nvPicPr>
          <p:cNvPr id="4" name="Picture 3" descr="pick_10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242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685800"/>
            <a:ext cx="6400800" cy="3124200"/>
          </a:xfrm>
        </p:spPr>
        <p:txBody>
          <a:bodyPr/>
          <a:lstStyle/>
          <a:p>
            <a:r>
              <a:rPr lang="en-US" sz="3600" dirty="0" smtClean="0"/>
              <a:t>THE COMPROMISE OF MEDECO HIGH SECURITY LOCKS: </a:t>
            </a:r>
            <a:r>
              <a:rPr lang="en-US" sz="3200" dirty="0" smtClean="0"/>
              <a:t>New Techniques of Forced, Covert, and Surreptitious Entry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28800" y="4267200"/>
            <a:ext cx="6400800" cy="2209800"/>
          </a:xfrm>
        </p:spPr>
        <p:txBody>
          <a:bodyPr/>
          <a:lstStyle/>
          <a:p>
            <a:r>
              <a:rPr lang="en-US" dirty="0" smtClean="0"/>
              <a:t>© 2008 Marc Weber Tobias and </a:t>
            </a:r>
          </a:p>
          <a:p>
            <a:r>
              <a:rPr lang="en-US" dirty="0" smtClean="0"/>
              <a:t>Tobias Bluzmanis</a:t>
            </a:r>
          </a:p>
          <a:p>
            <a:r>
              <a:rPr lang="en-US" dirty="0" smtClean="0">
                <a:hlinkClick r:id="rId2"/>
              </a:rPr>
              <a:t>www.security.org</a:t>
            </a:r>
            <a:endParaRPr lang="en-US" dirty="0" smtClean="0"/>
          </a:p>
          <a:p>
            <a:r>
              <a:rPr lang="en-US" dirty="0" smtClean="0"/>
              <a:t>mwtobias@security.org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KEY CONTROL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 and “KEY SECURITY”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</a:t>
            </a:r>
          </a:p>
          <a:p>
            <a:r>
              <a:rPr lang="en-US" dirty="0" smtClean="0"/>
              <a:t>Replicate</a:t>
            </a:r>
          </a:p>
          <a:p>
            <a:r>
              <a:rPr lang="en-US" dirty="0" smtClean="0"/>
              <a:t>Simulate</a:t>
            </a:r>
          </a:p>
          <a:p>
            <a:r>
              <a:rPr lang="en-US" dirty="0" smtClean="0"/>
              <a:t>“Key control” and “Key Security” may not be synonymous!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SECURITY: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Key control</a:t>
            </a:r>
            <a:r>
              <a:rPr lang="en-US" dirty="0" smtClean="0"/>
              <a:t> = physical control of keys</a:t>
            </a:r>
          </a:p>
          <a:p>
            <a:r>
              <a:rPr lang="en-US" dirty="0" smtClean="0"/>
              <a:t>Prevent manufacture and access to blanks</a:t>
            </a:r>
          </a:p>
          <a:p>
            <a:r>
              <a:rPr lang="en-US" dirty="0" smtClean="0"/>
              <a:t>Control generation of keys by code</a:t>
            </a:r>
          </a:p>
          <a:p>
            <a:r>
              <a:rPr lang="en-US" dirty="0" smtClean="0"/>
              <a:t>Patent protection</a:t>
            </a:r>
          </a:p>
          <a:p>
            <a:r>
              <a:rPr lang="en-US" dirty="0" smtClean="0"/>
              <a:t>Key security = compromise of keys</a:t>
            </a:r>
          </a:p>
          <a:p>
            <a:pPr lvl="1"/>
            <a:r>
              <a:rPr lang="en-US" dirty="0" smtClean="0"/>
              <a:t>Duplication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 Critical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of code or key components</a:t>
            </a:r>
          </a:p>
          <a:p>
            <a:r>
              <a:rPr lang="en-US" dirty="0" smtClean="0"/>
              <a:t>Security of locks = key control and key security</a:t>
            </a:r>
          </a:p>
          <a:p>
            <a:pPr lvl="1"/>
            <a:r>
              <a:rPr lang="en-US" dirty="0" smtClean="0"/>
              <a:t>All bypass techniques simulate actions of key</a:t>
            </a:r>
          </a:p>
          <a:p>
            <a:pPr lvl="1"/>
            <a:r>
              <a:rPr lang="en-US" dirty="0" smtClean="0"/>
              <a:t>Easiest way to open a lock is with the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991</Words>
  <Application>Microsoft PowerPoint</Application>
  <PresentationFormat>On-screen Show (4:3)</PresentationFormat>
  <Paragraphs>193</Paragraphs>
  <Slides>52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Lock And Key</vt:lpstr>
      <vt:lpstr>Custom Design</vt:lpstr>
      <vt:lpstr>LSS+x  HIGH SECURITY SUPPLEMENT  to LSS+</vt:lpstr>
      <vt:lpstr>MEDECO HIGH SECURITY</vt:lpstr>
      <vt:lpstr>MEDECO HIGH SECURITY: What it means</vt:lpstr>
      <vt:lpstr>ATTACK METHODOLOGY  FOR HIGH SECURITY LOCKS</vt:lpstr>
      <vt:lpstr>EXPLOIT DESIGN FEATURES AND SYSTEM PARAMETERS</vt:lpstr>
      <vt:lpstr>KEY CONTROL</vt:lpstr>
      <vt:lpstr>KEY CONTROL and “KEY SECURITY”</vt:lpstr>
      <vt:lpstr>KEY SECURITY: A Concept</vt:lpstr>
      <vt:lpstr>KEY CONTROL: Critical issues</vt:lpstr>
      <vt:lpstr>COVERT and FORCED ENTRY RESISTANCE</vt:lpstr>
      <vt:lpstr>CONVENTIONAL PICKING</vt:lpstr>
      <vt:lpstr>TOBIAS DECODER:  Medeco decoder:  by “Crackpot!”</vt:lpstr>
      <vt:lpstr>SOPHISTICATED DECODERS</vt:lpstr>
      <vt:lpstr>DECODE PIN ANGLES</vt:lpstr>
      <vt:lpstr>FORCED ENTRY RESISTANCE</vt:lpstr>
      <vt:lpstr>FORCED ATTACK METHODS</vt:lpstr>
      <vt:lpstr>FORCED ENTRY ATTACKS</vt:lpstr>
      <vt:lpstr>MEDECO CASE HISTORY</vt:lpstr>
      <vt:lpstr>DESIGN = VULNERABILITIES</vt:lpstr>
      <vt:lpstr>MEDECO DESIGN:  Exploit design vulnerabilities</vt:lpstr>
      <vt:lpstr>MEDECO LOCKS:  3 Independent Security Layers </vt:lpstr>
      <vt:lpstr>MEDECO TWISTING PINS: 3 Angles + 2 Positions</vt:lpstr>
      <vt:lpstr>SECURITY  CONCEPTS: Sidebar IS Medeco Security</vt:lpstr>
      <vt:lpstr>PLUG AND SIDEBAR:  All pins aligned</vt:lpstr>
      <vt:lpstr>SIDEBAR RETRACTED</vt:lpstr>
      <vt:lpstr>PLUG AND SIDEBAR: Locked</vt:lpstr>
      <vt:lpstr>MEDECO CODEBOOK:  At the heart of security</vt:lpstr>
      <vt:lpstr>MEDECO RESEARCH:  Results of Project</vt:lpstr>
      <vt:lpstr>RESULTS OF PROJECT: Bumping</vt:lpstr>
      <vt:lpstr>MEDECO BUMP KEY</vt:lpstr>
      <vt:lpstr>RESULTS OF PROJECT:  Key Control and Key Security</vt:lpstr>
      <vt:lpstr>SIMULATED BLANKS: Any m3 and Many Biaxial Locks</vt:lpstr>
      <vt:lpstr>SIMULATED BLANKS</vt:lpstr>
      <vt:lpstr>M3 SLIDER:  Bypass with a Paper clip</vt:lpstr>
      <vt:lpstr>SECURITY OF m3: High Tech Wire!</vt:lpstr>
      <vt:lpstr>RESULTS OF PROJECT: Picking</vt:lpstr>
      <vt:lpstr>CODE SETTING KEYS</vt:lpstr>
      <vt:lpstr>CODE SETTING KEYS</vt:lpstr>
      <vt:lpstr>CODE SETTING KEYS: SIMULATED BLANKS</vt:lpstr>
      <vt:lpstr>SET THE SIDEBAR CODE</vt:lpstr>
      <vt:lpstr>CONVENTIONAL PICKING</vt:lpstr>
      <vt:lpstr>PICKING A MEDECO LOCK</vt:lpstr>
      <vt:lpstr>SET INDIVIDUAL ANGLES</vt:lpstr>
      <vt:lpstr>RESULTS OF PROJECT: Decode Top Level Master Key</vt:lpstr>
      <vt:lpstr>RESULTS OF PROJECT: Forced Entry Techniques</vt:lpstr>
      <vt:lpstr>DEADBOLT ATTACK</vt:lpstr>
      <vt:lpstr>DEADBOLT BYPASS: 2$ Screwdriver + $.25 materials</vt:lpstr>
      <vt:lpstr>MORTISE CYLINDER </vt:lpstr>
      <vt:lpstr>MORTISE ATTACK</vt:lpstr>
      <vt:lpstr>REAL WORLD ATTACK: Bumping a Medeco Lock</vt:lpstr>
      <vt:lpstr>OPEN IN THIRTY SECONDS</vt:lpstr>
      <vt:lpstr>THE COMPROMISE OF MEDECO HIGH SECURITY LOCKS: New Techniques of Forced, Covert, and Surreptitious Entry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MARC WEBER TOBIAS</dc:creator>
  <cp:lastModifiedBy> MARC WEBER TOBIAS</cp:lastModifiedBy>
  <cp:revision>172</cp:revision>
  <cp:lastPrinted>1601-01-01T00:00:00Z</cp:lastPrinted>
  <dcterms:created xsi:type="dcterms:W3CDTF">2008-04-13T05:51:28Z</dcterms:created>
  <dcterms:modified xsi:type="dcterms:W3CDTF">2008-06-21T01:32:45Z</dcterms:modified>
</cp:coreProperties>
</file>