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73" r:id="rId2"/>
  </p:sldMasterIdLst>
  <p:sldIdLst>
    <p:sldId id="256" r:id="rId3"/>
    <p:sldId id="257" r:id="rId4"/>
    <p:sldId id="266" r:id="rId5"/>
    <p:sldId id="270" r:id="rId6"/>
    <p:sldId id="274" r:id="rId7"/>
    <p:sldId id="273" r:id="rId8"/>
    <p:sldId id="269" r:id="rId9"/>
    <p:sldId id="275" r:id="rId10"/>
    <p:sldId id="325" r:id="rId11"/>
    <p:sldId id="267" r:id="rId12"/>
    <p:sldId id="271" r:id="rId13"/>
    <p:sldId id="276" r:id="rId14"/>
    <p:sldId id="278" r:id="rId15"/>
    <p:sldId id="280" r:id="rId16"/>
    <p:sldId id="258" r:id="rId17"/>
    <p:sldId id="259" r:id="rId18"/>
    <p:sldId id="263" r:id="rId19"/>
    <p:sldId id="260" r:id="rId20"/>
    <p:sldId id="261" r:id="rId21"/>
    <p:sldId id="262" r:id="rId22"/>
    <p:sldId id="264" r:id="rId23"/>
    <p:sldId id="265" r:id="rId24"/>
    <p:sldId id="318" r:id="rId25"/>
    <p:sldId id="317" r:id="rId26"/>
    <p:sldId id="319" r:id="rId27"/>
    <p:sldId id="320" r:id="rId28"/>
    <p:sldId id="277" r:id="rId29"/>
    <p:sldId id="315" r:id="rId30"/>
    <p:sldId id="283" r:id="rId31"/>
    <p:sldId id="316" r:id="rId32"/>
    <p:sldId id="306" r:id="rId33"/>
    <p:sldId id="305" r:id="rId34"/>
    <p:sldId id="313" r:id="rId35"/>
    <p:sldId id="314" r:id="rId36"/>
    <p:sldId id="323" r:id="rId37"/>
    <p:sldId id="307" r:id="rId38"/>
    <p:sldId id="308" r:id="rId39"/>
    <p:sldId id="310" r:id="rId40"/>
    <p:sldId id="321" r:id="rId41"/>
    <p:sldId id="322" r:id="rId42"/>
    <p:sldId id="309" r:id="rId43"/>
    <p:sldId id="312" r:id="rId44"/>
    <p:sldId id="324" r:id="rId45"/>
    <p:sldId id="285" r:id="rId46"/>
    <p:sldId id="300" r:id="rId47"/>
    <p:sldId id="287" r:id="rId48"/>
    <p:sldId id="291" r:id="rId49"/>
    <p:sldId id="286" r:id="rId50"/>
    <p:sldId id="292" r:id="rId51"/>
    <p:sldId id="295" r:id="rId52"/>
    <p:sldId id="297" r:id="rId53"/>
    <p:sldId id="290" r:id="rId54"/>
    <p:sldId id="293" r:id="rId55"/>
    <p:sldId id="296" r:id="rId56"/>
    <p:sldId id="289" r:id="rId57"/>
    <p:sldId id="288" r:id="rId58"/>
    <p:sldId id="294" r:id="rId59"/>
    <p:sldId id="298" r:id="rId60"/>
    <p:sldId id="299" r:id="rId61"/>
    <p:sldId id="302" r:id="rId62"/>
    <p:sldId id="303" r:id="rId63"/>
    <p:sldId id="304" r:id="rId6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32787"/>
    <p:restoredTop sz="90929"/>
  </p:normalViewPr>
  <p:slideViewPr>
    <p:cSldViewPr>
      <p:cViewPr varScale="1">
        <p:scale>
          <a:sx n="50" d="100"/>
          <a:sy n="50" d="100"/>
        </p:scale>
        <p:origin x="-91" y="-1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7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828800" cy="6856413"/>
            <a:chOff x="0" y="0"/>
            <a:chExt cx="1152" cy="4319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52" cy="10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0" y="2400"/>
              <a:ext cx="1152" cy="191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/>
            </a:p>
          </p:txBody>
        </p:sp>
        <p:pic>
          <p:nvPicPr>
            <p:cNvPr id="7" name="Picture 5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028"/>
              <a:ext cx="1152" cy="1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8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1905000" y="1676400"/>
            <a:ext cx="6934200" cy="21161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11350" y="3968750"/>
            <a:ext cx="6400800" cy="1752600"/>
          </a:xfrm>
        </p:spPr>
        <p:txBody>
          <a:bodyPr/>
          <a:lstStyle>
            <a:lvl1pPr marL="0" indent="0">
              <a:buFont typeface="Symbol" pitchFamily="18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1828800" y="64008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962400" y="64008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82C4FFD-25E9-42FD-A566-C1668CB076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D10A15-96C1-4847-9448-1F21E07A4A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4ECBC-45D0-4AB7-BCFE-70F7F3CE0A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23A67-BCD1-4B65-A31D-CB755977106B}" type="datetimeFigureOut">
              <a:rPr lang="en-US" smtClean="0"/>
              <a:t>7/26/2008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937B-E221-4251-8B37-3E61167081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23A67-BCD1-4B65-A31D-CB755977106B}" type="datetimeFigureOut">
              <a:rPr lang="en-US" smtClean="0"/>
              <a:t>7/26/2008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937B-E221-4251-8B37-3E61167081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23A67-BCD1-4B65-A31D-CB755977106B}" type="datetimeFigureOut">
              <a:rPr lang="en-US" smtClean="0"/>
              <a:t>7/26/2008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937B-E221-4251-8B37-3E61167081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23A67-BCD1-4B65-A31D-CB755977106B}" type="datetimeFigureOut">
              <a:rPr lang="en-US" smtClean="0"/>
              <a:t>7/26/2008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937B-E221-4251-8B37-3E61167081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23A67-BCD1-4B65-A31D-CB755977106B}" type="datetimeFigureOut">
              <a:rPr lang="en-US" smtClean="0"/>
              <a:t>7/26/2008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937B-E221-4251-8B37-3E61167081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23A67-BCD1-4B65-A31D-CB755977106B}" type="datetimeFigureOut">
              <a:rPr lang="en-US" smtClean="0"/>
              <a:t>7/26/2008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937B-E221-4251-8B37-3E61167081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23A67-BCD1-4B65-A31D-CB755977106B}" type="datetimeFigureOut">
              <a:rPr lang="en-US" smtClean="0"/>
              <a:t>7/26/2008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937B-E221-4251-8B37-3E61167081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23A67-BCD1-4B65-A31D-CB755977106B}" type="datetimeFigureOut">
              <a:rPr lang="en-US" smtClean="0"/>
              <a:t>7/26/2008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937B-E221-4251-8B37-3E61167081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7C8D3-0A2B-4B99-B7B7-5C16E02A76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23A67-BCD1-4B65-A31D-CB755977106B}" type="datetimeFigureOut">
              <a:rPr lang="en-US" smtClean="0"/>
              <a:t>7/26/2008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937B-E221-4251-8B37-3E61167081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23A67-BCD1-4B65-A31D-CB755977106B}" type="datetimeFigureOut">
              <a:rPr lang="en-US" smtClean="0"/>
              <a:t>7/26/2008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937B-E221-4251-8B37-3E61167081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23A67-BCD1-4B65-A31D-CB755977106B}" type="datetimeFigureOut">
              <a:rPr lang="en-US" smtClean="0"/>
              <a:t>7/26/2008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937B-E221-4251-8B37-3E61167081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08E73-79AA-4AA0-85C2-6028F1D4BF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ED034F-05F3-410B-8476-A4674C336C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8C5C1-AD64-4445-88EC-096DA25B34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9CD73-9680-454A-84A1-954FB8CFAF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49B2CA-E14E-41E2-BDD3-BAB8A396DE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8379D-7C9F-4028-89F0-B9247AD1AA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0EF2F4-C54A-4D8B-AC5A-39A31ADDB9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1143000" cy="6856413"/>
            <a:chOff x="0" y="0"/>
            <a:chExt cx="720" cy="4319"/>
          </a:xfrm>
        </p:grpSpPr>
        <p:sp>
          <p:nvSpPr>
            <p:cNvPr id="205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720" cy="33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/>
            </a:p>
          </p:txBody>
        </p:sp>
        <p:sp>
          <p:nvSpPr>
            <p:cNvPr id="2052" name="Rectangle 4"/>
            <p:cNvSpPr>
              <a:spLocks noChangeArrowheads="1"/>
            </p:cNvSpPr>
            <p:nvPr/>
          </p:nvSpPr>
          <p:spPr bwMode="auto">
            <a:xfrm>
              <a:off x="0" y="2016"/>
              <a:ext cx="720" cy="2303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/>
            </a:p>
          </p:txBody>
        </p:sp>
        <p:pic>
          <p:nvPicPr>
            <p:cNvPr id="1034" name="Picture 5"/>
            <p:cNvPicPr>
              <a:picLocks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0" y="312"/>
              <a:ext cx="720" cy="1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7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304800"/>
            <a:ext cx="7772400" cy="12065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600200"/>
            <a:ext cx="7772400" cy="4495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4008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4008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3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E404455D-2D44-4D82-834A-F12BC3A61E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¨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23A67-BCD1-4B65-A31D-CB755977106B}" type="datetimeFigureOut">
              <a:rPr lang="en-US" smtClean="0"/>
              <a:t>7/26/2008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1937B-E221-4251-8B37-3E61167081E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in.security.org/" TargetMode="External"/><Relationship Id="rId2" Type="http://schemas.openxmlformats.org/officeDocument/2006/relationships/hyperlink" Target="http://www.security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tbluzmanis@security.org" TargetMode="External"/><Relationship Id="rId5" Type="http://schemas.openxmlformats.org/officeDocument/2006/relationships/hyperlink" Target="mailto:mjfiddler@security.org" TargetMode="External"/><Relationship Id="rId4" Type="http://schemas.openxmlformats.org/officeDocument/2006/relationships/hyperlink" Target="mailto:mwtobias@security.or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MEDECO “VIRTUALLY RESISTANT” SECURITY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Case Study in Real World </a:t>
            </a:r>
          </a:p>
          <a:p>
            <a:pPr eaLnBrk="1" hangingPunct="1"/>
            <a:r>
              <a:rPr lang="en-US" smtClean="0"/>
              <a:t>Security Vulnerabilities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MEDECO INSECURITY: </a:t>
            </a:r>
            <a:br>
              <a:rPr lang="en-US" smtClean="0"/>
            </a:br>
            <a:r>
              <a:rPr lang="en-US" smtClean="0"/>
              <a:t>Key Control Protective Measures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FACILITY RESTRICTIONS</a:t>
            </a:r>
          </a:p>
          <a:p>
            <a:pPr lvl="1" eaLnBrk="1" hangingPunct="1"/>
            <a:r>
              <a:rPr lang="en-US" dirty="0" smtClean="0"/>
              <a:t>No paper clips</a:t>
            </a:r>
          </a:p>
          <a:p>
            <a:pPr lvl="1" eaLnBrk="1" hangingPunct="1"/>
            <a:r>
              <a:rPr lang="en-US" dirty="0" smtClean="0"/>
              <a:t>No Copiers, scanners, cameras</a:t>
            </a:r>
          </a:p>
          <a:p>
            <a:pPr lvl="1" eaLnBrk="1" hangingPunct="1"/>
            <a:r>
              <a:rPr lang="en-US" dirty="0" smtClean="0"/>
              <a:t>No scissors or X-</a:t>
            </a:r>
            <a:r>
              <a:rPr lang="en-US" dirty="0" err="1" smtClean="0"/>
              <a:t>Acto</a:t>
            </a:r>
            <a:r>
              <a:rPr lang="en-US" dirty="0" smtClean="0"/>
              <a:t> knives</a:t>
            </a:r>
          </a:p>
          <a:p>
            <a:pPr lvl="1" eaLnBrk="1" hangingPunct="1"/>
            <a:r>
              <a:rPr lang="en-US" dirty="0" smtClean="0"/>
              <a:t>No plastic report covers</a:t>
            </a:r>
          </a:p>
          <a:p>
            <a:pPr lvl="1" eaLnBrk="1" hangingPunct="1"/>
            <a:r>
              <a:rPr lang="en-US" dirty="0" smtClean="0"/>
              <a:t>No </a:t>
            </a:r>
            <a:r>
              <a:rPr lang="en-US" dirty="0" err="1" smtClean="0"/>
              <a:t>Shrinky</a:t>
            </a:r>
            <a:r>
              <a:rPr lang="en-US" dirty="0" smtClean="0"/>
              <a:t>-Dink plastic</a:t>
            </a:r>
          </a:p>
          <a:p>
            <a:pPr lvl="1" eaLnBrk="1" hangingPunct="1"/>
            <a:r>
              <a:rPr lang="en-US" dirty="0" smtClean="0"/>
              <a:t>No printers</a:t>
            </a:r>
          </a:p>
          <a:p>
            <a:pPr lvl="1" eaLnBrk="1" hangingPunct="1"/>
            <a:r>
              <a:rPr lang="en-US" dirty="0" smtClean="0"/>
              <a:t>No email or Fax connections to outside world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MEDECO INSECURITY:</a:t>
            </a:r>
            <a:br>
              <a:rPr lang="en-US" dirty="0" smtClean="0"/>
            </a:br>
            <a:r>
              <a:rPr lang="en-US" dirty="0" smtClean="0"/>
              <a:t>Real World Threats - Keys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 KEY CONTROL OR KEY SECURITY</a:t>
            </a:r>
          </a:p>
          <a:p>
            <a:pPr eaLnBrk="1" hangingPunct="1"/>
            <a:r>
              <a:rPr lang="en-US" smtClean="0"/>
              <a:t>All m3 and some Biaxial keyways</a:t>
            </a:r>
          </a:p>
          <a:p>
            <a:pPr eaLnBrk="1" hangingPunct="1"/>
            <a:r>
              <a:rPr lang="en-US" smtClean="0"/>
              <a:t>Keyways (restricted and proprietary)</a:t>
            </a:r>
          </a:p>
          <a:p>
            <a:pPr eaLnBrk="1" hangingPunct="1"/>
            <a:r>
              <a:rPr lang="en-US" smtClean="0"/>
              <a:t>M3 Step = no security</a:t>
            </a:r>
          </a:p>
          <a:p>
            <a:pPr eaLnBrk="1" hangingPunct="1"/>
            <a:r>
              <a:rPr lang="en-US" smtClean="0"/>
              <a:t>Copy keys</a:t>
            </a:r>
          </a:p>
          <a:p>
            <a:pPr eaLnBrk="1" hangingPunct="1"/>
            <a:r>
              <a:rPr lang="en-US" smtClean="0"/>
              <a:t>Produce any blank</a:t>
            </a:r>
          </a:p>
          <a:p>
            <a:pPr eaLnBrk="1" hangingPunct="1"/>
            <a:r>
              <a:rPr lang="en-US" smtClean="0"/>
              <a:t>Generate Top Level Master Key</a:t>
            </a:r>
          </a:p>
          <a:p>
            <a:pPr eaLnBrk="1" hangingPunct="1"/>
            <a:r>
              <a:rPr lang="en-US" smtClean="0"/>
              <a:t>Cut any key by code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MEDECO INSECURITY: </a:t>
            </a:r>
            <a:br>
              <a:rPr lang="en-US" smtClean="0"/>
            </a:br>
            <a:r>
              <a:rPr lang="en-US" smtClean="0"/>
              <a:t>The Threat from Within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COMPROMISE OF KEY CONTROL + HYBRID ATTACK</a:t>
            </a:r>
          </a:p>
          <a:p>
            <a:pPr lvl="1" eaLnBrk="1" hangingPunct="1"/>
            <a:r>
              <a:rPr lang="en-US" smtClean="0"/>
              <a:t>Mortise, Rim, Interchangeable cores</a:t>
            </a:r>
          </a:p>
          <a:p>
            <a:pPr eaLnBrk="1" hangingPunct="1"/>
            <a:r>
              <a:rPr lang="en-US" smtClean="0"/>
              <a:t>MEDECO KEY CONTROL  v. CONVENTIONAL KEYS</a:t>
            </a:r>
          </a:p>
          <a:p>
            <a:pPr lvl="1" eaLnBrk="1" hangingPunct="1"/>
            <a:r>
              <a:rPr lang="en-US" smtClean="0"/>
              <a:t>Conventional keys = 1 layer of security</a:t>
            </a:r>
          </a:p>
          <a:p>
            <a:pPr lvl="1" eaLnBrk="1" hangingPunct="1"/>
            <a:r>
              <a:rPr lang="en-US" smtClean="0"/>
              <a:t>Medeco keys = 3 layers of security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MEDECO INSECURITY: </a:t>
            </a:r>
            <a:br>
              <a:rPr lang="en-US" smtClean="0"/>
            </a:br>
            <a:r>
              <a:rPr lang="en-US" smtClean="0"/>
              <a:t>The Threat from Within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OBTAIN KEY DATA TO OPEN LOCKS BY HYBRID ATTACK</a:t>
            </a:r>
          </a:p>
          <a:p>
            <a:pPr eaLnBrk="1" hangingPunct="1"/>
            <a:r>
              <a:rPr lang="en-US" dirty="0" smtClean="0"/>
              <a:t>KEY CONTROL IS CIRCUMVENTED</a:t>
            </a:r>
          </a:p>
          <a:p>
            <a:pPr eaLnBrk="1" hangingPunct="1"/>
            <a:r>
              <a:rPr lang="en-US" dirty="0" smtClean="0"/>
              <a:t>BRIEF ACCESS TO A KEY FOR A TARGET LOCK</a:t>
            </a:r>
          </a:p>
          <a:p>
            <a:pPr lvl="1" eaLnBrk="1" hangingPunct="1"/>
            <a:r>
              <a:rPr lang="en-US" dirty="0" smtClean="0"/>
              <a:t>Compromise of the lock or system</a:t>
            </a:r>
          </a:p>
          <a:p>
            <a:pPr lvl="1" eaLnBrk="1" hangingPunct="1"/>
            <a:r>
              <a:rPr lang="en-US" dirty="0" smtClean="0"/>
              <a:t>By insiders</a:t>
            </a:r>
          </a:p>
          <a:p>
            <a:pPr lvl="1" eaLnBrk="1" hangingPunct="1"/>
            <a:r>
              <a:rPr lang="en-US" dirty="0" smtClean="0"/>
              <a:t>By criminals outside of an organization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MEDECO INSECURITY: Key Control and Layers of Security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THREE LAYERS OF SECURITY</a:t>
            </a:r>
          </a:p>
          <a:p>
            <a:pPr lvl="1" eaLnBrk="1" hangingPunct="1"/>
            <a:r>
              <a:rPr lang="en-US" smtClean="0"/>
              <a:t>Shear Line</a:t>
            </a:r>
          </a:p>
          <a:p>
            <a:pPr lvl="1" eaLnBrk="1" hangingPunct="1"/>
            <a:r>
              <a:rPr lang="en-US" smtClean="0"/>
              <a:t>Sidebar</a:t>
            </a:r>
          </a:p>
          <a:p>
            <a:pPr lvl="1" eaLnBrk="1" hangingPunct="1"/>
            <a:r>
              <a:rPr lang="en-US" smtClean="0"/>
              <a:t>Slider in m3</a:t>
            </a:r>
          </a:p>
          <a:p>
            <a:pPr eaLnBrk="1" hangingPunct="1"/>
            <a:r>
              <a:rPr lang="en-US" smtClean="0"/>
              <a:t>HYBRID ATTACK: NEUTRALIZE EACH LAYER OF SECURITY</a:t>
            </a:r>
          </a:p>
          <a:p>
            <a:pPr lvl="1" eaLnBrk="1" hangingPunct="1"/>
            <a:r>
              <a:rPr lang="en-US" smtClean="0"/>
              <a:t>Shear line = Plastic key</a:t>
            </a:r>
          </a:p>
          <a:p>
            <a:pPr lvl="1" eaLnBrk="1" hangingPunct="1"/>
            <a:r>
              <a:rPr lang="en-US" smtClean="0"/>
              <a:t>Sidebar and Slider = Torque on plug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MEDECO KEY CONTROL:</a:t>
            </a:r>
            <a:br>
              <a:rPr lang="en-US" smtClean="0"/>
            </a:br>
            <a:r>
              <a:rPr lang="en-US" smtClean="0"/>
              <a:t>Appearance v. Reality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IT SUPPOSED TO MEAN?</a:t>
            </a:r>
          </a:p>
          <a:p>
            <a:pPr eaLnBrk="1" hangingPunct="1"/>
            <a:r>
              <a:rPr lang="en-US" smtClean="0"/>
              <a:t>ARE THE STANDARDS SUFFICIENT?</a:t>
            </a:r>
          </a:p>
          <a:p>
            <a:pPr eaLnBrk="1" hangingPunct="1"/>
            <a:r>
              <a:rPr lang="en-US" smtClean="0"/>
              <a:t>REAL WORLD VULNERABILITIES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[DO NOT DUPLICATE IMAGE]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KEY CONTROL: The Theory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PROTECTION OF BLANKS OR CUT KEYS FROM ACQUISITION OR USE:</a:t>
            </a:r>
          </a:p>
          <a:p>
            <a:pPr lvl="1" eaLnBrk="1" hangingPunct="1"/>
            <a:r>
              <a:rPr lang="en-US" smtClean="0"/>
              <a:t>Unauthorized duplication</a:t>
            </a:r>
          </a:p>
          <a:p>
            <a:pPr lvl="1" eaLnBrk="1" hangingPunct="1"/>
            <a:r>
              <a:rPr lang="en-US" smtClean="0"/>
              <a:t>Unauthorized replication</a:t>
            </a:r>
          </a:p>
          <a:p>
            <a:pPr lvl="1" eaLnBrk="1" hangingPunct="1"/>
            <a:r>
              <a:rPr lang="en-US" smtClean="0"/>
              <a:t>Unauthorized simulation</a:t>
            </a:r>
          </a:p>
          <a:p>
            <a:pPr lvl="2" eaLnBrk="1" hangingPunct="1"/>
            <a:r>
              <a:rPr lang="en-US" smtClean="0"/>
              <a:t>restricted keyways</a:t>
            </a:r>
          </a:p>
          <a:p>
            <a:pPr lvl="2" eaLnBrk="1" hangingPunct="1"/>
            <a:r>
              <a:rPr lang="en-US" smtClean="0"/>
              <a:t>proprietary keyways</a:t>
            </a:r>
          </a:p>
          <a:p>
            <a:pPr lvl="2" eaLnBrk="1" hangingPunct="1"/>
            <a:r>
              <a:rPr lang="en-US" smtClean="0"/>
              <a:t>sectional keyways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772400" cy="1206500"/>
          </a:xfrm>
        </p:spPr>
        <p:txBody>
          <a:bodyPr/>
          <a:lstStyle/>
          <a:p>
            <a:pPr eaLnBrk="1" hangingPunct="1"/>
            <a:r>
              <a:rPr lang="en-US" smtClean="0"/>
              <a:t>KEYS and KEY CONTROL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1219200" y="1371600"/>
            <a:ext cx="7772400" cy="4724400"/>
          </a:xfrm>
        </p:spPr>
        <p:txBody>
          <a:bodyPr/>
          <a:lstStyle/>
          <a:p>
            <a:pPr eaLnBrk="1" hangingPunct="1"/>
            <a:r>
              <a:rPr lang="en-US" smtClean="0"/>
              <a:t>KEYS ARE THE EASIEST WAY TO OPEN LOCKS</a:t>
            </a:r>
          </a:p>
          <a:p>
            <a:pPr lvl="1" eaLnBrk="1" hangingPunct="1"/>
            <a:r>
              <a:rPr lang="en-US" smtClean="0"/>
              <a:t>Change key or master key</a:t>
            </a:r>
          </a:p>
          <a:p>
            <a:pPr lvl="1" eaLnBrk="1" hangingPunct="1"/>
            <a:r>
              <a:rPr lang="en-US" smtClean="0"/>
              <a:t>Duplicate correct bitting</a:t>
            </a:r>
          </a:p>
          <a:p>
            <a:pPr lvl="1" eaLnBrk="1" hangingPunct="1"/>
            <a:r>
              <a:rPr lang="en-US" smtClean="0"/>
              <a:t>Bump keys</a:t>
            </a:r>
          </a:p>
          <a:p>
            <a:pPr lvl="1" eaLnBrk="1" hangingPunct="1"/>
            <a:r>
              <a:rPr lang="en-US" smtClean="0"/>
              <a:t>Rights amplification: modify keys</a:t>
            </a:r>
          </a:p>
          <a:p>
            <a:pPr eaLnBrk="1" hangingPunct="1"/>
            <a:r>
              <a:rPr lang="en-US" smtClean="0"/>
              <a:t>PROTECTION OF KEYS</a:t>
            </a:r>
          </a:p>
          <a:p>
            <a:pPr lvl="1" eaLnBrk="1" hangingPunct="1"/>
            <a:r>
              <a:rPr lang="en-US" smtClean="0"/>
              <a:t>Side bit milling: Primus and Assa</a:t>
            </a:r>
          </a:p>
          <a:p>
            <a:pPr lvl="1" eaLnBrk="1" hangingPunct="1"/>
            <a:r>
              <a:rPr lang="en-US" smtClean="0"/>
              <a:t>Interactive elements: Mul-T-Lock</a:t>
            </a:r>
          </a:p>
          <a:p>
            <a:pPr lvl="1" eaLnBrk="1" hangingPunct="1"/>
            <a:r>
              <a:rPr lang="en-US" smtClean="0"/>
              <a:t>Magnets: EVVA MCS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SECURITY THREAT: </a:t>
            </a:r>
            <a:br>
              <a:rPr lang="en-US" smtClean="0"/>
            </a:br>
            <a:r>
              <a:rPr lang="en-US" smtClean="0"/>
              <a:t>Failure of Key Control: Duplicate 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IMPROPER ACQUISITION OR USE OF KEYS BY EMPLOYEES OR CRIMINALS</a:t>
            </a:r>
          </a:p>
          <a:p>
            <a:pPr eaLnBrk="1" hangingPunct="1"/>
            <a:r>
              <a:rPr lang="en-US" smtClean="0"/>
              <a:t>Unauthorized access to facilities or areas</a:t>
            </a:r>
          </a:p>
          <a:p>
            <a:pPr eaLnBrk="1" hangingPunct="1"/>
            <a:r>
              <a:rPr lang="en-US" smtClean="0"/>
              <a:t>Bump keys</a:t>
            </a:r>
          </a:p>
          <a:p>
            <a:pPr eaLnBrk="1" hangingPunct="1"/>
            <a:r>
              <a:rPr lang="en-US" smtClean="0"/>
              <a:t>Use for rights amplification</a:t>
            </a:r>
          </a:p>
          <a:p>
            <a:pPr eaLnBrk="1" hangingPunct="1"/>
            <a:r>
              <a:rPr lang="en-US" smtClean="0"/>
              <a:t>Compromise master key systems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SECURITY THREAT: </a:t>
            </a:r>
            <a:br>
              <a:rPr lang="en-US" smtClean="0"/>
            </a:br>
            <a:r>
              <a:rPr lang="en-US" smtClean="0"/>
              <a:t>Failure of Key Control: Replicate 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HIGH SECURITY LOCKS AND KEYS</a:t>
            </a:r>
          </a:p>
          <a:p>
            <a:pPr eaLnBrk="1" hangingPunct="1"/>
            <a:r>
              <a:rPr lang="en-US" smtClean="0"/>
              <a:t>Designed to prevent replication</a:t>
            </a:r>
          </a:p>
          <a:p>
            <a:pPr eaLnBrk="1" hangingPunct="1"/>
            <a:r>
              <a:rPr lang="en-US" smtClean="0"/>
              <a:t>REPLICATION TECHNIQUES</a:t>
            </a:r>
          </a:p>
          <a:p>
            <a:pPr eaLnBrk="1" hangingPunct="1"/>
            <a:r>
              <a:rPr lang="en-US" smtClean="0"/>
              <a:t>EASY ENTRIE MILLING MACHINE</a:t>
            </a:r>
          </a:p>
          <a:p>
            <a:pPr eaLnBrk="1" hangingPunct="1"/>
            <a:r>
              <a:rPr lang="en-US" smtClean="0"/>
              <a:t>SILINCONE CASTING</a:t>
            </a:r>
          </a:p>
          <a:p>
            <a:pPr eaLnBrk="1" hangingPunct="1"/>
            <a:r>
              <a:rPr lang="en-US" smtClean="0"/>
              <a:t>PLASTIC AND EPOXY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HIGH SECURITY LOCKS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SPECIFY FOR FACILITY PROTECTION</a:t>
            </a:r>
          </a:p>
          <a:p>
            <a:pPr lvl="1" eaLnBrk="1" hangingPunct="1"/>
            <a:r>
              <a:rPr lang="en-US" dirty="0" smtClean="0"/>
              <a:t>COVERT ENTRY</a:t>
            </a:r>
            <a:endParaRPr lang="en-US" dirty="0" smtClean="0"/>
          </a:p>
          <a:p>
            <a:pPr lvl="1" eaLnBrk="1" hangingPunct="1"/>
            <a:r>
              <a:rPr lang="en-US" dirty="0" smtClean="0"/>
              <a:t>FORCED ENTRY</a:t>
            </a:r>
          </a:p>
          <a:p>
            <a:pPr lvl="1" eaLnBrk="1" hangingPunct="1"/>
            <a:r>
              <a:rPr lang="en-US" dirty="0" smtClean="0"/>
              <a:t>KEY CONTROL</a:t>
            </a:r>
            <a:endParaRPr lang="en-US" dirty="0" smtClean="0"/>
          </a:p>
          <a:p>
            <a:pPr eaLnBrk="1" hangingPunct="1"/>
            <a:r>
              <a:rPr lang="en-US" dirty="0" smtClean="0"/>
              <a:t>MINIMUM SECURITY CRITERIA</a:t>
            </a:r>
          </a:p>
          <a:p>
            <a:pPr lvl="1" eaLnBrk="1" hangingPunct="1"/>
            <a:r>
              <a:rPr lang="en-US" dirty="0" smtClean="0"/>
              <a:t>Minimum attack times</a:t>
            </a:r>
          </a:p>
          <a:p>
            <a:pPr lvl="1" eaLnBrk="1" hangingPunct="1"/>
            <a:r>
              <a:rPr lang="en-US" dirty="0" smtClean="0"/>
              <a:t>Resistance to certain forms of entry</a:t>
            </a:r>
          </a:p>
          <a:p>
            <a:pPr lvl="1" eaLnBrk="1" hangingPunct="1"/>
            <a:r>
              <a:rPr lang="en-US" dirty="0" smtClean="0"/>
              <a:t>UL 437 and BHMA/ANSI 156.30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SECURITY THREAT: </a:t>
            </a:r>
            <a:br>
              <a:rPr lang="en-US" smtClean="0"/>
            </a:br>
            <a:r>
              <a:rPr lang="en-US" smtClean="0"/>
              <a:t>Failure of Key Control: Simulate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M3 KEYWAY</a:t>
            </a:r>
          </a:p>
          <a:p>
            <a:pPr lvl="1" eaLnBrk="1" hangingPunct="1"/>
            <a:r>
              <a:rPr lang="en-US" smtClean="0"/>
              <a:t>Wider than Biaxial</a:t>
            </a:r>
          </a:p>
          <a:p>
            <a:pPr lvl="1" eaLnBrk="1" hangingPunct="1"/>
            <a:r>
              <a:rPr lang="en-US" smtClean="0"/>
              <a:t>No paracentric keyway</a:t>
            </a:r>
          </a:p>
          <a:p>
            <a:pPr eaLnBrk="1" hangingPunct="1"/>
            <a:r>
              <a:rPr lang="en-US" smtClean="0"/>
              <a:t>COMPONENTS OF MEDECO KEYS</a:t>
            </a:r>
          </a:p>
          <a:p>
            <a:pPr lvl="1" eaLnBrk="1" hangingPunct="1"/>
            <a:r>
              <a:rPr lang="en-US" smtClean="0"/>
              <a:t>Ward pattern and paracentric keyway</a:t>
            </a:r>
          </a:p>
          <a:p>
            <a:pPr lvl="1" eaLnBrk="1" hangingPunct="1"/>
            <a:r>
              <a:rPr lang="en-US" smtClean="0"/>
              <a:t>Bitting</a:t>
            </a:r>
          </a:p>
          <a:p>
            <a:pPr lvl="1" eaLnBrk="1" hangingPunct="1"/>
            <a:r>
              <a:rPr lang="en-US" smtClean="0"/>
              <a:t>M3 Slider</a:t>
            </a:r>
          </a:p>
          <a:p>
            <a:pPr eaLnBrk="1" hangingPunct="1"/>
            <a:r>
              <a:rPr lang="en-US" smtClean="0"/>
              <a:t>SECURITY THREAT</a:t>
            </a:r>
          </a:p>
          <a:p>
            <a:pPr lvl="1" eaLnBrk="1" hangingPunct="1"/>
            <a:r>
              <a:rPr lang="en-US" smtClean="0"/>
              <a:t>Bypass wards in paracentric keyway</a:t>
            </a:r>
          </a:p>
          <a:p>
            <a:pPr lvl="1" eaLnBrk="1" hangingPunct="1"/>
            <a:r>
              <a:rPr lang="en-US" smtClean="0"/>
              <a:t>Create new blanks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RESULT: Failure of Key Control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Restricted and proprietary keyways</a:t>
            </a:r>
          </a:p>
          <a:p>
            <a:pPr eaLnBrk="1" hangingPunct="1"/>
            <a:r>
              <a:rPr lang="en-US" smtClean="0"/>
              <a:t>M3 Slider: bypass with paper clip</a:t>
            </a:r>
          </a:p>
          <a:p>
            <a:pPr eaLnBrk="1" hangingPunct="1"/>
            <a:r>
              <a:rPr lang="en-US" smtClean="0"/>
              <a:t>Sabotage potential</a:t>
            </a:r>
          </a:p>
          <a:p>
            <a:pPr eaLnBrk="1" hangingPunct="1"/>
            <a:r>
              <a:rPr lang="en-US" smtClean="0"/>
              <a:t>Make keys to open your locks</a:t>
            </a:r>
          </a:p>
          <a:p>
            <a:pPr eaLnBrk="1" hangingPunct="1"/>
            <a:r>
              <a:rPr lang="en-US" smtClean="0"/>
              <a:t>Duplicate from codes or pictures</a:t>
            </a:r>
          </a:p>
          <a:p>
            <a:pPr eaLnBrk="1" hangingPunct="1"/>
            <a:r>
              <a:rPr lang="en-US" smtClean="0"/>
              <a:t>TMK extrapolation</a:t>
            </a:r>
          </a:p>
          <a:p>
            <a:pPr eaLnBrk="1" hangingPunct="1"/>
            <a:r>
              <a:rPr lang="en-US" smtClean="0"/>
              <a:t>Set the sidebar code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COMPROMISE THE SYSTEM: Obtaining the Critical Data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TECHNIQUES TO OBTAIN KEY DATA</a:t>
            </a:r>
          </a:p>
          <a:p>
            <a:pPr eaLnBrk="1" hangingPunct="1"/>
            <a:r>
              <a:rPr lang="en-US" smtClean="0"/>
              <a:t>Impressioning methods</a:t>
            </a:r>
          </a:p>
          <a:p>
            <a:pPr eaLnBrk="1" hangingPunct="1"/>
            <a:r>
              <a:rPr lang="en-US" smtClean="0"/>
              <a:t>Decoding: visual and Key Gauges</a:t>
            </a:r>
          </a:p>
          <a:p>
            <a:pPr eaLnBrk="1" hangingPunct="1"/>
            <a:r>
              <a:rPr lang="en-US" smtClean="0"/>
              <a:t>Photograph</a:t>
            </a:r>
          </a:p>
          <a:p>
            <a:pPr eaLnBrk="1" hangingPunct="1"/>
            <a:r>
              <a:rPr lang="en-US" smtClean="0"/>
              <a:t>Scan keys</a:t>
            </a:r>
          </a:p>
          <a:p>
            <a:pPr eaLnBrk="1" hangingPunct="1"/>
            <a:r>
              <a:rPr lang="en-US" smtClean="0"/>
              <a:t>Copy machine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CONTROL:  </a:t>
            </a:r>
            <a:br>
              <a:rPr lang="en-US" dirty="0" smtClean="0"/>
            </a:br>
            <a:r>
              <a:rPr lang="en-US" dirty="0" smtClean="0"/>
              <a:t>Why Most Keys are Vulnerable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CONVENTIONAL LOCKS: Single Layer</a:t>
            </a:r>
          </a:p>
          <a:p>
            <a:pPr lvl="1"/>
            <a:r>
              <a:rPr lang="en-US" dirty="0" smtClean="0"/>
              <a:t>KEYWAY = KEY CONTROL</a:t>
            </a:r>
          </a:p>
          <a:p>
            <a:r>
              <a:rPr lang="en-US" dirty="0" smtClean="0"/>
              <a:t>LEGAL PROTECTION DOES NOT PREVENT REAL WORLD ATTACKS</a:t>
            </a:r>
          </a:p>
          <a:p>
            <a:pPr lvl="1"/>
            <a:r>
              <a:rPr lang="en-US" dirty="0" smtClean="0"/>
              <a:t>KEYS = BITTING HEIGHT + KEYWAY</a:t>
            </a:r>
          </a:p>
          <a:p>
            <a:pPr lvl="1"/>
            <a:r>
              <a:rPr lang="en-US" dirty="0" smtClean="0"/>
              <a:t>Bypass the keyway</a:t>
            </a:r>
          </a:p>
          <a:p>
            <a:pPr lvl="1"/>
            <a:r>
              <a:rPr lang="en-US" dirty="0" smtClean="0"/>
              <a:t>Raise pins to shear line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KEY CONTROL: Virtually Impossible to Copy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772400" cy="4953000"/>
          </a:xfrm>
        </p:spPr>
        <p:txBody>
          <a:bodyPr/>
          <a:lstStyle/>
          <a:p>
            <a:r>
              <a:rPr lang="en-US" dirty="0" smtClean="0"/>
              <a:t>[</a:t>
            </a:r>
            <a:r>
              <a:rPr lang="en-US" dirty="0" err="1" smtClean="0"/>
              <a:t>medeco</a:t>
            </a:r>
            <a:r>
              <a:rPr lang="en-US" dirty="0" smtClean="0"/>
              <a:t> quote from adv]</a:t>
            </a:r>
            <a:endParaRPr lang="en-US" dirty="0"/>
          </a:p>
        </p:txBody>
      </p:sp>
      <p:pic>
        <p:nvPicPr>
          <p:cNvPr id="4" name="Picture 3" descr="DONODUP_2_8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400" y="3276600"/>
            <a:ext cx="3029528" cy="31242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KEY CONTROL:</a:t>
            </a:r>
            <a:br>
              <a:rPr lang="en-US" dirty="0" smtClean="0"/>
            </a:br>
            <a:r>
              <a:rPr lang="en-US" dirty="0" smtClean="0"/>
              <a:t>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CIRCUMVENTING SECURITY LAYERS</a:t>
            </a:r>
          </a:p>
          <a:p>
            <a:pPr lvl="1"/>
            <a:r>
              <a:rPr lang="en-US" dirty="0" smtClean="0"/>
              <a:t>KEYWAYS CAN BE BYPASSED</a:t>
            </a:r>
          </a:p>
          <a:p>
            <a:pPr lvl="1"/>
            <a:r>
              <a:rPr lang="en-US" dirty="0" smtClean="0"/>
              <a:t>BLANKS CAN BE SIMULATED</a:t>
            </a:r>
          </a:p>
          <a:p>
            <a:pPr lvl="1"/>
            <a:r>
              <a:rPr lang="en-US" dirty="0" smtClean="0"/>
              <a:t>SIDEBAR CODES ARE SIMULATED</a:t>
            </a:r>
          </a:p>
          <a:p>
            <a:pPr lvl="1"/>
            <a:r>
              <a:rPr lang="en-US" dirty="0" smtClean="0"/>
              <a:t>SLIDER CAN BE BYPASSED</a:t>
            </a:r>
          </a:p>
          <a:p>
            <a:r>
              <a:rPr lang="en-US" dirty="0" smtClean="0"/>
              <a:t>NO REAL LEGAL PROTECTION EXCEPT FOR M3 STEP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MORTISE, RIM, IC: </a:t>
            </a:r>
            <a:br>
              <a:rPr lang="en-US" dirty="0" smtClean="0"/>
            </a:br>
            <a:r>
              <a:rPr lang="en-US" dirty="0" smtClean="0"/>
              <a:t>A Special Form of Attack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772400" cy="5029200"/>
          </a:xfrm>
        </p:spPr>
        <p:txBody>
          <a:bodyPr/>
          <a:lstStyle/>
          <a:p>
            <a:r>
              <a:rPr lang="en-US" dirty="0" smtClean="0"/>
              <a:t>HYBRID ATTACK</a:t>
            </a:r>
          </a:p>
          <a:p>
            <a:r>
              <a:rPr lang="en-US" dirty="0" smtClean="0"/>
              <a:t>Will damage the lock</a:t>
            </a:r>
          </a:p>
          <a:p>
            <a:r>
              <a:rPr lang="en-US" dirty="0" smtClean="0"/>
              <a:t>Entry in ten seconds</a:t>
            </a:r>
          </a:p>
          <a:p>
            <a:r>
              <a:rPr lang="en-US" dirty="0" smtClean="0"/>
              <a:t>Millions of Locks affected</a:t>
            </a:r>
            <a:endParaRPr lang="en-US" dirty="0"/>
          </a:p>
        </p:txBody>
      </p:sp>
      <p:pic>
        <p:nvPicPr>
          <p:cNvPr id="4" name="Picture 3" descr="13_MORTISE_1_350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0417" y="4114800"/>
            <a:ext cx="2357783" cy="2324100"/>
          </a:xfrm>
          <a:prstGeom prst="rect">
            <a:avLst/>
          </a:prstGeom>
        </p:spPr>
      </p:pic>
      <p:pic>
        <p:nvPicPr>
          <p:cNvPr id="5" name="Picture 4" descr="13_IC_1_350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9028" y="4114800"/>
            <a:ext cx="2950572" cy="2309876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“KEYMAIL”: The New Security Threat from Within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1371600" y="1524000"/>
            <a:ext cx="7772400" cy="4495800"/>
          </a:xfrm>
        </p:spPr>
        <p:txBody>
          <a:bodyPr/>
          <a:lstStyle/>
          <a:p>
            <a:pPr eaLnBrk="1" hangingPunct="1"/>
            <a:r>
              <a:rPr lang="en-US" dirty="0" smtClean="0"/>
              <a:t>NEW AND DANGEROUS THREAT</a:t>
            </a:r>
          </a:p>
          <a:p>
            <a:pPr eaLnBrk="1" hangingPunct="1"/>
            <a:r>
              <a:rPr lang="en-US" dirty="0" smtClean="0"/>
              <a:t>THE NEW MULTI-FUNCTION COPIER</a:t>
            </a:r>
          </a:p>
          <a:p>
            <a:pPr eaLnBrk="1" hangingPunct="1"/>
            <a:r>
              <a:rPr lang="en-US" dirty="0" smtClean="0"/>
              <a:t>It scans, copies, prints, and allows the production of MEDECO keys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[</a:t>
            </a:r>
            <a:r>
              <a:rPr lang="en-US" dirty="0" err="1" smtClean="0"/>
              <a:t>medeco</a:t>
            </a:r>
            <a:r>
              <a:rPr lang="en-US" dirty="0" smtClean="0"/>
              <a:t> copier photo]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KEYMAIL: How It Works for Mortise, IC, and Rim Cylinders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ACCESS TO THE TARGET KEY</a:t>
            </a:r>
          </a:p>
          <a:p>
            <a:r>
              <a:rPr lang="en-US" dirty="0" smtClean="0"/>
              <a:t>CAPTURE AN IMAGE</a:t>
            </a:r>
          </a:p>
          <a:p>
            <a:r>
              <a:rPr lang="en-US" dirty="0" smtClean="0"/>
              <a:t>PRINT THE IMAGE</a:t>
            </a:r>
          </a:p>
          <a:p>
            <a:r>
              <a:rPr lang="en-US" dirty="0" smtClean="0"/>
              <a:t>PRODUCE A KEY</a:t>
            </a:r>
          </a:p>
          <a:p>
            <a:r>
              <a:rPr lang="en-US" dirty="0" smtClean="0"/>
              <a:t>OPEN THE LOCK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PLASTIC KEYS: PROCEDURE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OBTAIN IMAGE OF THE KEY</a:t>
            </a:r>
          </a:p>
          <a:p>
            <a:pPr lvl="1" eaLnBrk="1" hangingPunct="1"/>
            <a:r>
              <a:rPr lang="en-US" dirty="0" smtClean="0"/>
              <a:t>Scan, copy, or photograph a Medeco key</a:t>
            </a:r>
          </a:p>
          <a:p>
            <a:pPr lvl="1" eaLnBrk="1" hangingPunct="1"/>
            <a:r>
              <a:rPr lang="en-US" dirty="0" smtClean="0"/>
              <a:t>Email and print the image remotely</a:t>
            </a:r>
          </a:p>
          <a:p>
            <a:pPr lvl="1" eaLnBrk="1" hangingPunct="1"/>
            <a:r>
              <a:rPr lang="en-US" dirty="0" smtClean="0"/>
              <a:t>Print 1:1 image on paper or plastic </a:t>
            </a:r>
            <a:r>
              <a:rPr lang="en-US" dirty="0" err="1" smtClean="0"/>
              <a:t>Shrinky</a:t>
            </a:r>
            <a:r>
              <a:rPr lang="en-US" dirty="0" smtClean="0"/>
              <a:t> Dink </a:t>
            </a:r>
          </a:p>
          <a:p>
            <a:pPr lvl="1" eaLnBrk="1" hangingPunct="1"/>
            <a:r>
              <a:rPr lang="en-US" dirty="0" smtClean="0"/>
              <a:t>Trace onto plastic or cut out the key bitting</a:t>
            </a:r>
          </a:p>
          <a:p>
            <a:pPr eaLnBrk="1" hangingPunct="1"/>
            <a:r>
              <a:rPr lang="en-US" dirty="0" smtClean="0"/>
              <a:t>INSERT KEY INTO PLUG</a:t>
            </a:r>
          </a:p>
          <a:p>
            <a:pPr lvl="1" eaLnBrk="1" hangingPunct="1"/>
            <a:r>
              <a:rPr lang="en-US" dirty="0" smtClean="0"/>
              <a:t>Neutralize three layers of security</a:t>
            </a:r>
          </a:p>
          <a:p>
            <a:pPr lvl="1" eaLnBrk="1" hangingPunct="1"/>
            <a:r>
              <a:rPr lang="en-US" dirty="0" smtClean="0"/>
              <a:t>Open Mortise, Rim, IC cylinders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COVERT </a:t>
            </a:r>
            <a:r>
              <a:rPr lang="en-US" dirty="0" smtClean="0"/>
              <a:t>ENTRY PROTECTION: </a:t>
            </a:r>
            <a:r>
              <a:rPr lang="en-US" dirty="0" smtClean="0"/>
              <a:t>The Theory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MINIMUM SECURITY CRITERIA IN UL 437 and BHMA/ANSI 156.30</a:t>
            </a:r>
          </a:p>
          <a:p>
            <a:pPr eaLnBrk="1" hangingPunct="1"/>
            <a:r>
              <a:rPr lang="en-US" dirty="0" smtClean="0"/>
              <a:t>PROTECT AGAINST CERTAIN FORMS OF COVERT ENTRY</a:t>
            </a:r>
          </a:p>
          <a:p>
            <a:pPr eaLnBrk="1" hangingPunct="1"/>
            <a:r>
              <a:rPr lang="en-US" dirty="0" smtClean="0"/>
              <a:t>ASSURE MINIMUM RESISTANCE TIMES TO OPEN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TO TARGET KEY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BORROW BRIEFLY</a:t>
            </a:r>
          </a:p>
          <a:p>
            <a:r>
              <a:rPr lang="en-US" dirty="0" smtClean="0"/>
              <a:t>AUTHORIZED POSSESSION</a:t>
            </a:r>
          </a:p>
          <a:p>
            <a:r>
              <a:rPr lang="en-US" dirty="0" smtClean="0"/>
              <a:t>USE</a:t>
            </a:r>
          </a:p>
          <a:p>
            <a:r>
              <a:rPr lang="en-US" dirty="0" smtClean="0"/>
              <a:t>COLLUSION WITH EMPLOYEE WHO HAS ACCESS TO A KEY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CAPTURE AN IMAGE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COPIER</a:t>
            </a:r>
          </a:p>
          <a:p>
            <a:pPr eaLnBrk="1" hangingPunct="1"/>
            <a:r>
              <a:rPr lang="en-US" dirty="0" smtClean="0"/>
              <a:t>TRACE THE KEY</a:t>
            </a:r>
          </a:p>
          <a:p>
            <a:pPr eaLnBrk="1" hangingPunct="1"/>
            <a:r>
              <a:rPr lang="en-US" dirty="0" smtClean="0"/>
              <a:t>CELL PHONE CAMERA</a:t>
            </a:r>
          </a:p>
          <a:p>
            <a:pPr eaLnBrk="1" hangingPunct="1"/>
            <a:r>
              <a:rPr lang="en-US" dirty="0" smtClean="0"/>
              <a:t>SCANNER</a:t>
            </a:r>
          </a:p>
          <a:p>
            <a:pPr eaLnBrk="1" hangingPunct="1"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772400" cy="1206500"/>
          </a:xfrm>
        </p:spPr>
        <p:txBody>
          <a:bodyPr/>
          <a:lstStyle/>
          <a:p>
            <a:pPr eaLnBrk="1" hangingPunct="1"/>
            <a:r>
              <a:rPr lang="en-US" dirty="0" smtClean="0"/>
              <a:t>OBTAIN DATA - COPIER</a:t>
            </a:r>
          </a:p>
        </p:txBody>
      </p:sp>
      <p:pic>
        <p:nvPicPr>
          <p:cNvPr id="4" name="Content Placeholder 3" descr="COPIER_1_8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1441" y="1752600"/>
            <a:ext cx="6519173" cy="4343400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17500"/>
            <a:ext cx="7772400" cy="1206500"/>
          </a:xfrm>
        </p:spPr>
        <p:txBody>
          <a:bodyPr/>
          <a:lstStyle/>
          <a:p>
            <a:r>
              <a:rPr lang="en-US" dirty="0" smtClean="0"/>
              <a:t>OBTAIN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772400" cy="4495800"/>
          </a:xfrm>
        </p:spPr>
        <p:txBody>
          <a:bodyPr/>
          <a:lstStyle/>
          <a:p>
            <a:r>
              <a:rPr lang="en-US" dirty="0" smtClean="0"/>
              <a:t>SCANNER</a:t>
            </a:r>
            <a:endParaRPr lang="en-US" dirty="0"/>
          </a:p>
        </p:txBody>
      </p:sp>
      <p:pic>
        <p:nvPicPr>
          <p:cNvPr id="4" name="Picture 3" descr="COPIER_4_8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438400"/>
            <a:ext cx="5638800" cy="3756851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772400" cy="990600"/>
          </a:xfrm>
        </p:spPr>
        <p:txBody>
          <a:bodyPr/>
          <a:lstStyle/>
          <a:p>
            <a:r>
              <a:rPr lang="en-US" dirty="0" smtClean="0"/>
              <a:t>OBTAIN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143000"/>
            <a:ext cx="7772400" cy="5410200"/>
          </a:xfrm>
        </p:spPr>
        <p:txBody>
          <a:bodyPr/>
          <a:lstStyle/>
          <a:p>
            <a:r>
              <a:rPr lang="en-US" dirty="0" smtClean="0"/>
              <a:t>CELL PHONE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BB_CAMERA_1_6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1752599"/>
            <a:ext cx="3863341" cy="4572001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772400" cy="1206500"/>
          </a:xfrm>
        </p:spPr>
        <p:txBody>
          <a:bodyPr/>
          <a:lstStyle/>
          <a:p>
            <a:r>
              <a:rPr lang="en-US" dirty="0" smtClean="0"/>
              <a:t>BLACKBERRY CURVE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772400" cy="4953000"/>
          </a:xfrm>
        </p:spPr>
        <p:txBody>
          <a:bodyPr/>
          <a:lstStyle/>
          <a:p>
            <a:r>
              <a:rPr lang="en-US" dirty="0" smtClean="0"/>
              <a:t>CAPTURED IMAGE</a:t>
            </a:r>
            <a:endParaRPr lang="en-US" dirty="0"/>
          </a:p>
        </p:txBody>
      </p:sp>
      <p:pic>
        <p:nvPicPr>
          <p:cNvPr id="5" name="Picture 4" descr="BB_KEY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286000"/>
            <a:ext cx="5791200" cy="4030587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RESULTING IMAGE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REPRODUCE THE IMAGE </a:t>
            </a:r>
          </a:p>
          <a:p>
            <a:pPr lvl="1"/>
            <a:r>
              <a:rPr lang="en-US" dirty="0" smtClean="0"/>
              <a:t>On Paper</a:t>
            </a:r>
          </a:p>
          <a:p>
            <a:pPr lvl="1"/>
            <a:r>
              <a:rPr lang="en-US" dirty="0" smtClean="0"/>
              <a:t>On plastic sheet</a:t>
            </a:r>
          </a:p>
          <a:p>
            <a:pPr lvl="1"/>
            <a:r>
              <a:rPr lang="en-US" dirty="0" smtClean="0"/>
              <a:t>On Adhesive Labels</a:t>
            </a:r>
          </a:p>
          <a:p>
            <a:pPr lvl="1"/>
            <a:r>
              <a:rPr lang="en-US" dirty="0" smtClean="0"/>
              <a:t>On </a:t>
            </a:r>
            <a:r>
              <a:rPr lang="en-US" dirty="0" err="1" smtClean="0"/>
              <a:t>Shrinky</a:t>
            </a:r>
            <a:r>
              <a:rPr lang="en-US" dirty="0" smtClean="0"/>
              <a:t> dinks® plastic</a:t>
            </a:r>
          </a:p>
          <a:p>
            <a:pPr lvl="1"/>
            <a:r>
              <a:rPr lang="en-US" dirty="0" smtClean="0"/>
              <a:t>On a piece of copper wire</a:t>
            </a:r>
          </a:p>
          <a:p>
            <a:pPr lvl="1"/>
            <a:r>
              <a:rPr lang="en-US" dirty="0" smtClean="0"/>
              <a:t>On a simulated metal key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PRINT IMAGE </a:t>
            </a:r>
            <a:br>
              <a:rPr lang="en-US" smtClean="0"/>
            </a:br>
            <a:r>
              <a:rPr lang="en-US" smtClean="0"/>
              <a:t>ON PLASTIC OR PAPER</a:t>
            </a:r>
          </a:p>
        </p:txBody>
      </p:sp>
      <p:pic>
        <p:nvPicPr>
          <p:cNvPr id="4" name="Content Placeholder 3" descr="COPIER_3_8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1441" y="1600200"/>
            <a:ext cx="6747917" cy="4495800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SET THE SHEAR LINE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772400" cy="4953000"/>
          </a:xfrm>
        </p:spPr>
        <p:txBody>
          <a:bodyPr/>
          <a:lstStyle/>
          <a:p>
            <a:pPr eaLnBrk="1" hangingPunct="1"/>
            <a:r>
              <a:rPr lang="en-US" smtClean="0"/>
              <a:t>PLASTIC KEY SETS SHEAR LINE</a:t>
            </a:r>
          </a:p>
        </p:txBody>
      </p:sp>
      <p:pic>
        <p:nvPicPr>
          <p:cNvPr id="4" name="Picture 3" descr="13_MORTISE_3_4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362199"/>
            <a:ext cx="6019800" cy="4018217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THE SHEAR LINE</a:t>
            </a:r>
            <a:endParaRPr lang="en-US" dirty="0"/>
          </a:p>
        </p:txBody>
      </p:sp>
      <p:pic>
        <p:nvPicPr>
          <p:cNvPr id="6" name="Content Placeholder 5" descr="13_MORTISE_16_400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524000"/>
            <a:ext cx="6553200" cy="2654046"/>
          </a:xfrm>
        </p:spPr>
      </p:pic>
      <p:pic>
        <p:nvPicPr>
          <p:cNvPr id="7" name="Picture 6" descr="13_MORTISE_14_400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4419600"/>
            <a:ext cx="6400800" cy="153619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COVERT ENTRY OF MEDECO LOCKS: RESULT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BUMPING</a:t>
            </a:r>
          </a:p>
          <a:p>
            <a:pPr lvl="1" eaLnBrk="1" hangingPunct="1"/>
            <a:r>
              <a:rPr lang="en-US" smtClean="0"/>
              <a:t>Modified change key</a:t>
            </a:r>
          </a:p>
          <a:p>
            <a:pPr lvl="1" eaLnBrk="1" hangingPunct="1"/>
            <a:r>
              <a:rPr lang="en-US" smtClean="0"/>
              <a:t>Simulated key</a:t>
            </a:r>
          </a:p>
          <a:p>
            <a:pPr eaLnBrk="1" hangingPunct="1"/>
            <a:r>
              <a:rPr lang="en-US" smtClean="0"/>
              <a:t>PICKING</a:t>
            </a:r>
          </a:p>
          <a:p>
            <a:pPr lvl="1" eaLnBrk="1" hangingPunct="1"/>
            <a:r>
              <a:rPr lang="en-US" smtClean="0"/>
              <a:t>With change key</a:t>
            </a:r>
          </a:p>
          <a:p>
            <a:pPr lvl="1" eaLnBrk="1" hangingPunct="1"/>
            <a:r>
              <a:rPr lang="en-US" smtClean="0"/>
              <a:t>With code setting keys</a:t>
            </a:r>
          </a:p>
          <a:p>
            <a:pPr eaLnBrk="1" hangingPunct="1"/>
            <a:r>
              <a:rPr lang="en-US" smtClean="0"/>
              <a:t>EXTRAPOLATE TMK</a:t>
            </a:r>
          </a:p>
          <a:p>
            <a:pPr eaLnBrk="1" hangingPunct="1"/>
            <a:r>
              <a:rPr lang="en-US" smtClean="0"/>
              <a:t>DECODE BILEVEL SYSTEM TO COMPROMISE m3 SYSTEM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THE SHEAR LINE</a:t>
            </a:r>
            <a:endParaRPr lang="en-US" dirty="0"/>
          </a:p>
        </p:txBody>
      </p:sp>
      <p:pic>
        <p:nvPicPr>
          <p:cNvPr id="4" name="Content Placeholder 3" descr="13_MORTISE_23_45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3999" y="1524000"/>
            <a:ext cx="7010967" cy="4191000"/>
          </a:xfr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CUT A FACSIMILE OF KEY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772400" cy="5029200"/>
          </a:xfrm>
        </p:spPr>
        <p:txBody>
          <a:bodyPr/>
          <a:lstStyle/>
          <a:p>
            <a:pPr eaLnBrk="1" hangingPunct="1"/>
            <a:r>
              <a:rPr lang="en-US" smtClean="0"/>
              <a:t>KEY REQUIREMENTS</a:t>
            </a:r>
          </a:p>
          <a:p>
            <a:pPr lvl="1" eaLnBrk="1" hangingPunct="1"/>
            <a:r>
              <a:rPr lang="en-US" smtClean="0"/>
              <a:t>Vertical bitting only</a:t>
            </a:r>
          </a:p>
          <a:p>
            <a:pPr lvl="1" eaLnBrk="1" hangingPunct="1"/>
            <a:r>
              <a:rPr lang="en-US" smtClean="0"/>
              <a:t>No sidebar data</a:t>
            </a:r>
          </a:p>
          <a:p>
            <a:pPr lvl="1" eaLnBrk="1" hangingPunct="1"/>
            <a:r>
              <a:rPr lang="en-US" smtClean="0"/>
              <a:t>No slider data</a:t>
            </a:r>
          </a:p>
        </p:txBody>
      </p:sp>
      <p:pic>
        <p:nvPicPr>
          <p:cNvPr id="4" name="Picture 3" descr="XACTO_1_8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3886200"/>
            <a:ext cx="5257800" cy="2313432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SET THE SHEAR LINE: </a:t>
            </a:r>
            <a:br>
              <a:rPr lang="en-US" dirty="0" smtClean="0"/>
            </a:br>
            <a:r>
              <a:rPr lang="en-US" dirty="0" smtClean="0"/>
              <a:t>OPEN THE LOCK</a:t>
            </a:r>
          </a:p>
        </p:txBody>
      </p:sp>
      <p:pic>
        <p:nvPicPr>
          <p:cNvPr id="4" name="Content Placeholder 3" descr="13_MORTISE_22_400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2154698"/>
            <a:ext cx="3200400" cy="4169902"/>
          </a:xfrm>
        </p:spPr>
      </p:pic>
      <p:pic>
        <p:nvPicPr>
          <p:cNvPr id="5" name="Picture 4" descr="MORTISE_PLUG_2_4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2634361"/>
            <a:ext cx="3606800" cy="3309239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NEUTRALIZE SHEAR LINE</a:t>
            </a:r>
            <a:endParaRPr lang="en-US" dirty="0"/>
          </a:p>
        </p:txBody>
      </p:sp>
      <p:pic>
        <p:nvPicPr>
          <p:cNvPr id="4" name="Content Placeholder 3" descr="MORTISE_PLUG_1_5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800" y="1435303"/>
            <a:ext cx="6553200" cy="2450897"/>
          </a:xfrm>
        </p:spPr>
      </p:pic>
      <p:pic>
        <p:nvPicPr>
          <p:cNvPr id="5" name="Picture 4" descr="SIM_KEY_2_5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4194048"/>
            <a:ext cx="6553200" cy="2359152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LOCKS, LIES, AND VIDEOTAPE: MEDECO CASE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MEDECO CASE STUDY</a:t>
            </a:r>
          </a:p>
          <a:p>
            <a:pPr lvl="1"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Medeco security: “Our locks are bump-proof, virtually bump-proof, and Virtually Resistant”</a:t>
            </a:r>
          </a:p>
          <a:p>
            <a:pPr lvl="1"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We Never claimed our Locks were bump-proof!</a:t>
            </a:r>
          </a:p>
          <a:p>
            <a:pPr lvl="1" eaLnBrk="1" hangingPunct="1">
              <a:defRPr/>
            </a:pPr>
            <a:r>
              <a:rPr lang="en-US" dirty="0" smtClean="0"/>
              <a:t>Our deadbolts are secure, no problem!</a:t>
            </a:r>
          </a:p>
          <a:p>
            <a:pPr lvl="1"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We have spent hundreds of hours and cannot replicate any of the Tobias attacks!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buFont typeface="Symbol" pitchFamily="18" charset="2"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MEDECO RECOGNIZES LOCKSPORT: NDE: May, 2008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BASED ON RESPONSIBLE DISCLOSURE ABOUT MEDECODER </a:t>
            </a:r>
          </a:p>
          <a:p>
            <a:pPr lvl="1" eaLnBrk="1" hangingPunct="1"/>
            <a:r>
              <a:rPr lang="en-US" smtClean="0"/>
              <a:t>Give Medeco time to fix the vulnerability</a:t>
            </a:r>
          </a:p>
          <a:p>
            <a:pPr lvl="1" eaLnBrk="1" hangingPunct="1"/>
            <a:r>
              <a:rPr lang="en-US" smtClean="0"/>
              <a:t>Right result, wrong reason</a:t>
            </a:r>
          </a:p>
          <a:p>
            <a:pPr lvl="1" eaLnBrk="1" hangingPunct="1"/>
            <a:r>
              <a:rPr lang="en-US" smtClean="0"/>
              <a:t>No t new: 15 year old bypass</a:t>
            </a:r>
          </a:p>
          <a:p>
            <a:pPr lvl="1" eaLnBrk="1" hangingPunct="1"/>
            <a:r>
              <a:rPr lang="en-US" smtClean="0"/>
              <a:t>Problem in millions of locks</a:t>
            </a:r>
          </a:p>
          <a:p>
            <a:pPr lvl="1" eaLnBrk="1" hangingPunct="1"/>
            <a:r>
              <a:rPr lang="en-US" smtClean="0"/>
              <a:t>Concept not applicable</a:t>
            </a:r>
          </a:p>
          <a:p>
            <a:pPr eaLnBrk="1" hangingPunct="1">
              <a:buFont typeface="Symbol" pitchFamily="18" charset="2"/>
              <a:buNone/>
            </a:pPr>
            <a:endParaRPr lang="en-US" smtClean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KNOWN VULNERABILITIES IN MEDECO 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RESPONSIBLE DISCLOSURE v. IRRESPONSIBLE NON-DISCLOSURE</a:t>
            </a:r>
          </a:p>
          <a:p>
            <a:pPr lvl="1"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Serious vulnerabilities disclosed</a:t>
            </a:r>
          </a:p>
          <a:p>
            <a:pPr lvl="1"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Notice to manufacturer for 18 months</a:t>
            </a:r>
          </a:p>
          <a:p>
            <a:pPr lvl="1"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Failure to disclose to dealers or customers	</a:t>
            </a:r>
          </a:p>
          <a:p>
            <a:pPr lvl="1"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Misrepresentation, half truth, misleading advertising and use of language that means nothing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RESPONSIBLE DISCLOSURE: It is a Two-Way Street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772400" cy="4800600"/>
          </a:xfrm>
        </p:spPr>
        <p:txBody>
          <a:bodyPr/>
          <a:lstStyle/>
          <a:p>
            <a:pPr eaLnBrk="1" hangingPunct="1"/>
            <a:r>
              <a:rPr lang="en-US" smtClean="0"/>
              <a:t>DISCOVERY OF VULNERABILITY</a:t>
            </a:r>
          </a:p>
          <a:p>
            <a:pPr lvl="1" eaLnBrk="1" hangingPunct="1"/>
            <a:r>
              <a:rPr lang="en-US" smtClean="0"/>
              <a:t>Locksport, hacker, security expert disclosure to manufacturers</a:t>
            </a:r>
          </a:p>
          <a:p>
            <a:pPr lvl="1" eaLnBrk="1" hangingPunct="1"/>
            <a:r>
              <a:rPr lang="en-US" smtClean="0"/>
              <a:t>Manufacturers to dealers and consumers</a:t>
            </a:r>
          </a:p>
          <a:p>
            <a:pPr eaLnBrk="1" hangingPunct="1"/>
            <a:r>
              <a:rPr lang="en-US" smtClean="0"/>
              <a:t>SIGNIFICANT QUESTIONS</a:t>
            </a:r>
          </a:p>
          <a:p>
            <a:pPr lvl="1" eaLnBrk="1" hangingPunct="1"/>
            <a:r>
              <a:rPr lang="en-US" smtClean="0"/>
              <a:t>When discovered</a:t>
            </a:r>
          </a:p>
          <a:p>
            <a:pPr lvl="1" eaLnBrk="1" hangingPunct="1"/>
            <a:r>
              <a:rPr lang="en-US" smtClean="0"/>
              <a:t>New lock or embedded base</a:t>
            </a:r>
          </a:p>
          <a:p>
            <a:pPr lvl="1" eaLnBrk="1" hangingPunct="1"/>
            <a:r>
              <a:rPr lang="en-US" smtClean="0"/>
              <a:t>Number of users affected</a:t>
            </a:r>
          </a:p>
          <a:p>
            <a:pPr lvl="1" eaLnBrk="1" hangingPunct="1"/>
            <a:r>
              <a:rPr lang="en-US" smtClean="0"/>
              <a:t>National security issues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7772400" cy="990600"/>
          </a:xfrm>
        </p:spPr>
        <p:txBody>
          <a:bodyPr/>
          <a:lstStyle/>
          <a:p>
            <a:pPr eaLnBrk="1" hangingPunct="1"/>
            <a:r>
              <a:rPr lang="en-US" smtClean="0"/>
              <a:t>RESPONSIBILITIES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371600"/>
            <a:ext cx="7772400" cy="5181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Locksport and hacker responsibility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Disclose vulnerability in new lock design or upgrade</a:t>
            </a:r>
          </a:p>
          <a:p>
            <a:pPr lvl="1"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What about current locks that are installed</a:t>
            </a:r>
          </a:p>
          <a:p>
            <a:pPr lvl="1"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Give time to fix? When relevant?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HIGH SECURITY LOCK MANUFACTURERS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Responsibility of high security lock manufacturer are different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High security is different than normal mfg or corporation</a:t>
            </a:r>
          </a:p>
          <a:p>
            <a:pPr lvl="1" eaLnBrk="1" hangingPunct="1">
              <a:defRPr/>
            </a:pPr>
            <a:r>
              <a:rPr lang="en-US" dirty="0" smtClean="0"/>
              <a:t>Protect high value targets, critical infrastructure</a:t>
            </a:r>
          </a:p>
          <a:p>
            <a:pPr eaLnBrk="1" hangingPunct="1">
              <a:defRPr/>
            </a:pPr>
            <a:r>
              <a:rPr lang="en-US" b="1" dirty="0" smtClean="0"/>
              <a:t>Duties</a:t>
            </a:r>
          </a:p>
          <a:p>
            <a:pPr lvl="1"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Tell the truth</a:t>
            </a:r>
          </a:p>
          <a:p>
            <a:pPr lvl="1"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Disclose security vulnerabilities to customers and dealers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MEDECO INSECURITY:</a:t>
            </a:r>
            <a:br>
              <a:rPr lang="en-US" smtClean="0"/>
            </a:br>
            <a:r>
              <a:rPr lang="en-US" smtClean="0"/>
              <a:t>Real World Threats - Covert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FOUR KEYS TO PICK AND BUMP PRE-12/07 LOCKS</a:t>
            </a:r>
          </a:p>
          <a:p>
            <a:pPr eaLnBrk="1" hangingPunct="1"/>
            <a:r>
              <a:rPr lang="en-US" smtClean="0"/>
              <a:t>SIXTEEN OR LESS KEYS FOR 2008 LOCKS</a:t>
            </a:r>
          </a:p>
          <a:p>
            <a:pPr eaLnBrk="1" hangingPunct="1"/>
            <a:r>
              <a:rPr lang="en-US" smtClean="0"/>
              <a:t>PICKING IN AS LITTLE AS 27 SECONDS</a:t>
            </a:r>
          </a:p>
          <a:p>
            <a:pPr lvl="1" eaLnBrk="1" hangingPunct="1"/>
            <a:r>
              <a:rPr lang="en-US" smtClean="0"/>
              <a:t>Using any change key on same sidebar code</a:t>
            </a:r>
          </a:p>
          <a:p>
            <a:pPr lvl="1" eaLnBrk="1" hangingPunct="1"/>
            <a:r>
              <a:rPr lang="en-US" smtClean="0"/>
              <a:t>With code setting keys</a:t>
            </a:r>
          </a:p>
          <a:p>
            <a:pPr lvl="1" eaLnBrk="1" hangingPunct="1"/>
            <a:r>
              <a:rPr lang="en-US" smtClean="0"/>
              <a:t>Angle setting keys</a:t>
            </a:r>
          </a:p>
          <a:p>
            <a:pPr lvl="1" eaLnBrk="1" hangingPunct="1"/>
            <a:r>
              <a:rPr lang="en-US" smtClean="0"/>
              <a:t>ARX pins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RESPONSIBLE DISCLOSURE: REALITY, AND LIABILITY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WHAT TO DISCLOSE AND TO WHOM</a:t>
            </a:r>
          </a:p>
          <a:p>
            <a:pPr eaLnBrk="1" hangingPunct="1">
              <a:defRPr/>
            </a:pPr>
            <a:r>
              <a:rPr lang="en-US" dirty="0" smtClean="0"/>
              <a:t>TWO COMPONENTS</a:t>
            </a:r>
          </a:p>
          <a:p>
            <a:pPr eaLnBrk="1" hangingPunct="1">
              <a:defRPr/>
            </a:pPr>
            <a:r>
              <a:rPr lang="en-US" dirty="0" smtClean="0"/>
              <a:t>PUBLIC RIGHT AND NEED TO KNOW</a:t>
            </a:r>
          </a:p>
          <a:p>
            <a:pPr lvl="1"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SECURITY BY OBSCURITY</a:t>
            </a:r>
          </a:p>
          <a:p>
            <a:pPr lvl="1"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ASSUME THE RISK, ONLY CAN BE BASED UPON KNOWLEDGE</a:t>
            </a:r>
          </a:p>
          <a:p>
            <a:pPr lvl="1"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BAD GUYS KNOW</a:t>
            </a:r>
          </a:p>
          <a:p>
            <a:pPr eaLnBrk="1" hangingPunct="1">
              <a:defRPr/>
            </a:pPr>
            <a:r>
              <a:rPr lang="en-US" dirty="0" smtClean="0"/>
              <a:t>LOCKS NOT LIKE SOFTWARE</a:t>
            </a:r>
          </a:p>
          <a:p>
            <a:pPr lvl="1"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NOTICE ONLY PROSPECTIVE TO FIX PROBLEMS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DISCLOSURE TO MANUFACTURER: Prospective or Retroactive Effect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772400" cy="5257800"/>
          </a:xfrm>
        </p:spPr>
        <p:txBody>
          <a:bodyPr/>
          <a:lstStyle/>
          <a:p>
            <a:pPr eaLnBrk="1" hangingPunct="1"/>
            <a:r>
              <a:rPr lang="en-US" smtClean="0"/>
              <a:t>PROSPECTIVE IMPLEMENTATION OF FIX BY MANUFACTURER</a:t>
            </a:r>
          </a:p>
          <a:p>
            <a:pPr lvl="1" eaLnBrk="1" hangingPunct="1"/>
            <a:r>
              <a:rPr lang="en-US" smtClean="0"/>
              <a:t>Only applies to new locks or new product</a:t>
            </a:r>
          </a:p>
          <a:p>
            <a:pPr lvl="1" eaLnBrk="1" hangingPunct="1"/>
            <a:r>
              <a:rPr lang="en-US" smtClean="0"/>
              <a:t>Does not apply to embedded base</a:t>
            </a:r>
          </a:p>
          <a:p>
            <a:pPr lvl="1" eaLnBrk="1" hangingPunct="1"/>
            <a:r>
              <a:rPr lang="en-US" smtClean="0"/>
              <a:t>Does not help the consumer unless manufacturer does a recall or field fix</a:t>
            </a:r>
          </a:p>
          <a:p>
            <a:pPr eaLnBrk="1" hangingPunct="1"/>
            <a:r>
              <a:rPr lang="en-US" smtClean="0"/>
              <a:t>QUESTION OF LIABILITY AND COST</a:t>
            </a:r>
          </a:p>
          <a:p>
            <a:pPr lvl="1" eaLnBrk="1" hangingPunct="1"/>
            <a:r>
              <a:rPr lang="en-US" smtClean="0"/>
              <a:t>Who will pay for retroactive upgrade?</a:t>
            </a:r>
          </a:p>
          <a:p>
            <a:pPr lvl="1" eaLnBrk="1" hangingPunct="1"/>
            <a:r>
              <a:rPr lang="en-US" smtClean="0"/>
              <a:t>“Enhancement”  to new bypass technique or liability to remedy?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MEDECO TIMELINE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295400"/>
            <a:ext cx="7772400" cy="5105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1994 ARX pins and John Falle decoder</a:t>
            </a:r>
          </a:p>
          <a:p>
            <a:pPr eaLnBrk="1" hangingPunct="1">
              <a:defRPr/>
            </a:pPr>
            <a:r>
              <a:rPr lang="en-US" dirty="0" smtClean="0"/>
              <a:t>2006 Bumping of conventional locks</a:t>
            </a:r>
          </a:p>
          <a:p>
            <a:pPr lvl="1"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Medeco issues press release: Bump-Proof</a:t>
            </a:r>
          </a:p>
          <a:p>
            <a:pPr eaLnBrk="1" hangingPunct="1">
              <a:defRPr/>
            </a:pPr>
            <a:r>
              <a:rPr lang="en-US" dirty="0" smtClean="0"/>
              <a:t>2006-2007 Data to Medeco regarding bumping, picking, and key control</a:t>
            </a:r>
          </a:p>
          <a:p>
            <a:pPr eaLnBrk="1" hangingPunct="1">
              <a:defRPr/>
            </a:pPr>
            <a:r>
              <a:rPr lang="en-US" dirty="0" smtClean="0"/>
              <a:t>2007 Tobias Deadbolt attack</a:t>
            </a:r>
          </a:p>
          <a:p>
            <a:pPr eaLnBrk="1" hangingPunct="1">
              <a:defRPr/>
            </a:pPr>
            <a:r>
              <a:rPr lang="en-US" dirty="0" smtClean="0"/>
              <a:t>2007 JennaLynn Bumps a Biaxial</a:t>
            </a:r>
          </a:p>
          <a:p>
            <a:pPr eaLnBrk="1" hangingPunct="1">
              <a:defRPr/>
            </a:pPr>
            <a:r>
              <a:rPr lang="en-US" dirty="0" smtClean="0"/>
              <a:t>2008 Jon King Medecoder and Medeco recognition of Locksport community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MEDECO: Responsible or Irresponsible Actions?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BUMPING CLAIMS BY MEDECO</a:t>
            </a:r>
          </a:p>
          <a:p>
            <a:pPr eaLnBrk="1" hangingPunct="1"/>
            <a:r>
              <a:rPr lang="en-US" smtClean="0"/>
              <a:t>August 4, 2006 Press Release: “Our Locks are Bump-Proof!”</a:t>
            </a:r>
          </a:p>
          <a:p>
            <a:pPr eaLnBrk="1" hangingPunct="1"/>
            <a:r>
              <a:rPr lang="en-US" smtClean="0"/>
              <a:t>2007: Retroactive change, “Our Locks are Virtually Bump-Proof”</a:t>
            </a:r>
          </a:p>
          <a:p>
            <a:pPr eaLnBrk="1" hangingPunct="1"/>
            <a:r>
              <a:rPr lang="en-US" smtClean="0"/>
              <a:t>2007: “Our locks are virtually resistant!”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MEDECO BUMPING CLAIM: </a:t>
            </a:r>
            <a:br>
              <a:rPr lang="en-US" sz="4000" smtClean="0"/>
            </a:br>
            <a:r>
              <a:rPr lang="en-US" sz="4000" smtClean="0"/>
              <a:t>“We never said it: Others did!”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THE TRUTH?</a:t>
            </a:r>
          </a:p>
          <a:p>
            <a:pPr lvl="1" eaLnBrk="1" hangingPunct="1"/>
            <a:r>
              <a:rPr lang="en-US" smtClean="0"/>
              <a:t>August 4, 2006 press release: “Bump-proof”</a:t>
            </a:r>
          </a:p>
          <a:p>
            <a:pPr lvl="1" eaLnBrk="1" hangingPunct="1"/>
            <a:r>
              <a:rPr lang="en-US" smtClean="0"/>
              <a:t>2007 - Retroactively changed the language: “Virtually Bump-proof”</a:t>
            </a:r>
          </a:p>
          <a:p>
            <a:pPr lvl="1" eaLnBrk="1" hangingPunct="1"/>
            <a:r>
              <a:rPr lang="en-US" smtClean="0"/>
              <a:t>The Medeco Problem: </a:t>
            </a:r>
            <a:r>
              <a:rPr lang="en-US" b="1" smtClean="0"/>
              <a:t>www.archive.org</a:t>
            </a:r>
          </a:p>
          <a:p>
            <a:pPr eaLnBrk="1" hangingPunct="1"/>
            <a:r>
              <a:rPr lang="en-US" smtClean="0"/>
              <a:t>TV, Advertising, DVD, Medeco website</a:t>
            </a:r>
          </a:p>
          <a:p>
            <a:pPr eaLnBrk="1" hangingPunct="1"/>
            <a:r>
              <a:rPr lang="en-US" smtClean="0"/>
              <a:t>The Smoking Gun: August 12, 2006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WE NEVER SAID OUR LOCKS WERE BUMP-PROOF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AUGUST 15, 2006</a:t>
            </a:r>
          </a:p>
          <a:p>
            <a:pPr eaLnBrk="1" hangingPunct="1"/>
            <a:r>
              <a:rPr lang="en-US" smtClean="0"/>
              <a:t>U.S. Patent and Trademark Office filing by Medeco Security Locks, Inc. lawyer G. Franklin Rothwell, Application 78952460</a:t>
            </a:r>
          </a:p>
          <a:p>
            <a:pPr eaLnBrk="1" hangingPunct="1"/>
            <a:r>
              <a:rPr lang="en-US" smtClean="0"/>
              <a:t>Word mark: BUMP PROOF</a:t>
            </a:r>
          </a:p>
          <a:p>
            <a:pPr eaLnBrk="1" hangingPunct="1"/>
            <a:r>
              <a:rPr lang="en-US" smtClean="0"/>
              <a:t>Abandoned: February 9,2007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BUMP PROOF: USPTO FILING FOR THE WORD MARK </a:t>
            </a:r>
          </a:p>
        </p:txBody>
      </p:sp>
      <p:pic>
        <p:nvPicPr>
          <p:cNvPr id="52227" name="Content Placeholder 7" descr="BUMP_PROOF_USPTO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19200" y="2184400"/>
            <a:ext cx="7772400" cy="3327400"/>
          </a:xfr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ABOUT CLAIMS OF PICKING </a:t>
            </a:r>
            <a:br>
              <a:rPr lang="en-US" smtClean="0"/>
            </a:br>
            <a:r>
              <a:rPr lang="en-US" smtClean="0"/>
              <a:t>MEDECO LOCKS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NOBODY HAS PROVED THEY CAN PICK OUR  LOCKS IN 40 YEARS</a:t>
            </a:r>
          </a:p>
          <a:p>
            <a:pPr lvl="1" eaLnBrk="1" hangingPunct="1"/>
            <a:r>
              <a:rPr lang="en-US" smtClean="0"/>
              <a:t>False demonstrations, special locks</a:t>
            </a:r>
          </a:p>
          <a:p>
            <a:pPr lvl="1" eaLnBrk="1" hangingPunct="1"/>
            <a:r>
              <a:rPr lang="en-US" smtClean="0"/>
              <a:t>They are lying</a:t>
            </a:r>
          </a:p>
          <a:p>
            <a:pPr lvl="1" eaLnBrk="1" hangingPunct="1"/>
            <a:r>
              <a:rPr lang="en-US" smtClean="0"/>
              <a:t>We cannot replicate anything</a:t>
            </a:r>
          </a:p>
          <a:p>
            <a:pPr eaLnBrk="1" hangingPunct="1"/>
            <a:r>
              <a:rPr lang="en-US" smtClean="0"/>
              <a:t>THE REAL PROBLEM</a:t>
            </a:r>
          </a:p>
          <a:p>
            <a:pPr lvl="1" eaLnBrk="1" hangingPunct="1"/>
            <a:r>
              <a:rPr lang="en-US" smtClean="0"/>
              <a:t>They cannot open their own locks</a:t>
            </a:r>
          </a:p>
          <a:p>
            <a:pPr lvl="1" eaLnBrk="1" hangingPunct="1"/>
            <a:r>
              <a:rPr lang="en-US" smtClean="0"/>
              <a:t>Failure of imagination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RESPONSIBLE DISCLOSURE BY LOCK MANUFACTURERS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KNOWLEDGE OF VULNERABILITY</a:t>
            </a:r>
          </a:p>
          <a:p>
            <a:pPr eaLnBrk="1" hangingPunct="1"/>
            <a:r>
              <a:rPr lang="en-US" smtClean="0"/>
              <a:t>Known or suspected</a:t>
            </a:r>
          </a:p>
          <a:p>
            <a:pPr eaLnBrk="1" hangingPunct="1"/>
            <a:r>
              <a:rPr lang="en-US" smtClean="0"/>
              <a:t>Make responsible notifications</a:t>
            </a:r>
          </a:p>
          <a:p>
            <a:pPr eaLnBrk="1" hangingPunct="1"/>
            <a:r>
              <a:rPr lang="en-US" smtClean="0"/>
              <a:t>Let users and dealers assess risks</a:t>
            </a:r>
          </a:p>
          <a:p>
            <a:pPr eaLnBrk="1" hangingPunct="1"/>
            <a:r>
              <a:rPr lang="en-US" smtClean="0"/>
              <a:t>Duty to tell the truth</a:t>
            </a:r>
          </a:p>
          <a:p>
            <a:pPr eaLnBrk="1" hangingPunct="1"/>
            <a:r>
              <a:rPr lang="en-US" smtClean="0"/>
              <a:t>Duty to fix the problem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MEDECO LOCKS ARE VULNERABLE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772400" cy="4953000"/>
          </a:xfrm>
        </p:spPr>
        <p:txBody>
          <a:bodyPr/>
          <a:lstStyle/>
          <a:p>
            <a:pPr eaLnBrk="1" hangingPunct="1"/>
            <a:r>
              <a:rPr lang="en-US" smtClean="0"/>
              <a:t>MEDECO KNOWS </a:t>
            </a:r>
          </a:p>
          <a:p>
            <a:pPr eaLnBrk="1" hangingPunct="1"/>
            <a:r>
              <a:rPr lang="en-US" smtClean="0"/>
              <a:t>Vulnerability from Bumping, Picking, Key control, Forced Entry techniques</a:t>
            </a:r>
          </a:p>
          <a:p>
            <a:pPr eaLnBrk="1" hangingPunct="1"/>
            <a:r>
              <a:rPr lang="en-US" smtClean="0"/>
              <a:t>Should be candid with dealers and users so they understand the potential risks</a:t>
            </a:r>
          </a:p>
          <a:p>
            <a:pPr eaLnBrk="1" hangingPunct="1"/>
            <a:r>
              <a:rPr lang="en-US" smtClean="0"/>
              <a:t>Failure to tell the truth = irresponsible non-disclosure</a:t>
            </a:r>
          </a:p>
          <a:p>
            <a:pPr eaLnBrk="1" hangingPunct="1"/>
            <a:r>
              <a:rPr lang="en-US" smtClean="0"/>
              <a:t>Dealers and customers have a need and a right to know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MEDECO INSECURITY:</a:t>
            </a:r>
            <a:br>
              <a:rPr lang="en-US" smtClean="0"/>
            </a:br>
            <a:r>
              <a:rPr lang="en-US" smtClean="0"/>
              <a:t>Real World Threats - Covert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BUMPING</a:t>
            </a:r>
          </a:p>
          <a:p>
            <a:pPr lvl="1" eaLnBrk="1" hangingPunct="1"/>
            <a:r>
              <a:rPr lang="en-US" smtClean="0"/>
              <a:t>With correct blank and sidebar code</a:t>
            </a:r>
          </a:p>
          <a:p>
            <a:pPr lvl="1" eaLnBrk="1" hangingPunct="1"/>
            <a:r>
              <a:rPr lang="en-US" smtClean="0"/>
              <a:t>With simulated blank</a:t>
            </a:r>
          </a:p>
          <a:p>
            <a:pPr lvl="1" eaLnBrk="1" hangingPunct="1"/>
            <a:r>
              <a:rPr lang="en-US" smtClean="0"/>
              <a:t>With or without ARX pins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VULNERABILITIES: </a:t>
            </a:r>
            <a:br>
              <a:rPr lang="en-US" smtClean="0"/>
            </a:br>
            <a:r>
              <a:rPr lang="en-US" smtClean="0"/>
              <a:t>Full Disclosure Required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SECURITY BY OBSCURITY</a:t>
            </a:r>
          </a:p>
          <a:p>
            <a:pPr eaLnBrk="1" hangingPunct="1"/>
            <a:r>
              <a:rPr lang="en-US" smtClean="0"/>
              <a:t>It does not work with Internet</a:t>
            </a:r>
          </a:p>
          <a:p>
            <a:pPr eaLnBrk="1" hangingPunct="1"/>
            <a:r>
              <a:rPr lang="en-US" smtClean="0"/>
              <a:t>It is the User’s security</a:t>
            </a:r>
          </a:p>
          <a:p>
            <a:pPr eaLnBrk="1" hangingPunct="1"/>
            <a:r>
              <a:rPr lang="en-US" smtClean="0"/>
              <a:t>They have a right to assess their own risks</a:t>
            </a:r>
          </a:p>
          <a:p>
            <a:pPr eaLnBrk="1" hangingPunct="1"/>
            <a:r>
              <a:rPr lang="en-US" smtClean="0"/>
              <a:t>Criminals already have information</a:t>
            </a:r>
          </a:p>
          <a:p>
            <a:pPr eaLnBrk="1" hangingPunct="1"/>
            <a:r>
              <a:rPr lang="en-US" smtClean="0"/>
              <a:t>Disclosure: benefits outweigh risks</a:t>
            </a:r>
          </a:p>
          <a:p>
            <a:pPr eaLnBrk="1" hangingPunct="1"/>
            <a:r>
              <a:rPr lang="en-US" smtClean="0"/>
              <a:t>Liability for failure to disclose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LESSONS LEARNED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MEDECO CASE</a:t>
            </a:r>
          </a:p>
          <a:p>
            <a:pPr eaLnBrk="1" hangingPunct="1"/>
            <a:r>
              <a:rPr lang="en-US" smtClean="0"/>
              <a:t>Nothing is impossible</a:t>
            </a:r>
          </a:p>
          <a:p>
            <a:pPr eaLnBrk="1" hangingPunct="1"/>
            <a:r>
              <a:rPr lang="en-US" smtClean="0"/>
              <a:t>Corporate arrogance does not work</a:t>
            </a:r>
          </a:p>
          <a:p>
            <a:pPr eaLnBrk="1" hangingPunct="1"/>
            <a:r>
              <a:rPr lang="en-US" smtClean="0"/>
              <a:t>HIGH SECURITY LOCK MAKERS</a:t>
            </a:r>
          </a:p>
          <a:p>
            <a:pPr eaLnBrk="1" hangingPunct="1"/>
            <a:r>
              <a:rPr lang="en-US" smtClean="0"/>
              <a:t>Engineering, Security, Integrity</a:t>
            </a:r>
          </a:p>
          <a:p>
            <a:pPr eaLnBrk="1" hangingPunct="1"/>
            <a:r>
              <a:rPr lang="en-US" smtClean="0"/>
              <a:t>Duty to tell the truth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1143000" y="9144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/>
              <a:t>OPEN IN THIRTY SECONDS</a:t>
            </a:r>
            <a:br>
              <a:rPr lang="en-US" smtClean="0"/>
            </a:br>
            <a:endParaRPr lang="en-US" smtClean="0"/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>
          <a:xfrm>
            <a:off x="1219200" y="1447800"/>
            <a:ext cx="7772400" cy="4495800"/>
          </a:xfrm>
        </p:spPr>
        <p:txBody>
          <a:bodyPr/>
          <a:lstStyle/>
          <a:p>
            <a:pPr eaLnBrk="1" hangingPunct="1"/>
            <a:r>
              <a:rPr lang="en-US" sz="2800" smtClean="0"/>
              <a:t>© 2008 Marc Weber Tobias, Matt Fiddler</a:t>
            </a:r>
          </a:p>
          <a:p>
            <a:pPr eaLnBrk="1" hangingPunct="1"/>
            <a:r>
              <a:rPr lang="en-US" smtClean="0">
                <a:hlinkClick r:id="rId2"/>
              </a:rPr>
              <a:t>http://www.security.org</a:t>
            </a:r>
            <a:endParaRPr lang="en-US" smtClean="0"/>
          </a:p>
          <a:p>
            <a:pPr eaLnBrk="1" hangingPunct="1"/>
            <a:r>
              <a:rPr lang="en-US" smtClean="0">
                <a:hlinkClick r:id="rId3"/>
              </a:rPr>
              <a:t>http://in.security.org</a:t>
            </a:r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>
                <a:hlinkClick r:id="rId4"/>
              </a:rPr>
              <a:t>mwtobias@security.org</a:t>
            </a:r>
            <a:endParaRPr lang="en-US" smtClean="0"/>
          </a:p>
          <a:p>
            <a:pPr eaLnBrk="1" hangingPunct="1"/>
            <a:r>
              <a:rPr lang="en-US" smtClean="0">
                <a:hlinkClick r:id="rId5"/>
              </a:rPr>
              <a:t>mjfiddler@security.org</a:t>
            </a:r>
            <a:endParaRPr lang="en-US" smtClean="0"/>
          </a:p>
          <a:p>
            <a:pPr eaLnBrk="1" hangingPunct="1"/>
            <a:r>
              <a:rPr lang="en-US" smtClean="0">
                <a:hlinkClick r:id="rId6"/>
              </a:rPr>
              <a:t>tbluzmanis@security.org</a:t>
            </a:r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FORCED </a:t>
            </a:r>
            <a:r>
              <a:rPr lang="en-US" dirty="0" smtClean="0"/>
              <a:t>ENTRY PROTECTION: </a:t>
            </a:r>
            <a:r>
              <a:rPr lang="en-US" dirty="0" smtClean="0"/>
              <a:t>Theory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LOCKS ARE SECURE AGAINST FORCED METHODS OF ATTACK</a:t>
            </a:r>
          </a:p>
          <a:p>
            <a:pPr eaLnBrk="1" hangingPunct="1"/>
            <a:r>
              <a:rPr lang="en-US" smtClean="0"/>
              <a:t>MINIMUM TIMES SPECIFIED IN UL 437 and BHMA/ANSI 156.30</a:t>
            </a:r>
          </a:p>
          <a:p>
            <a:pPr eaLnBrk="1" hangingPunct="1"/>
            <a:r>
              <a:rPr lang="en-US" smtClean="0"/>
              <a:t>ATTACK RESISTANCE: 5 MINUTES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MEDECO INSECURITY:</a:t>
            </a:r>
            <a:br>
              <a:rPr lang="en-US" smtClean="0"/>
            </a:br>
            <a:r>
              <a:rPr lang="en-US" smtClean="0"/>
              <a:t>Real World Threats – Forced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DEADBOLT  Pre-12/2007</a:t>
            </a:r>
          </a:p>
          <a:p>
            <a:pPr lvl="1" eaLnBrk="1" hangingPunct="1"/>
            <a:r>
              <a:rPr lang="en-US" smtClean="0"/>
              <a:t>Thirty seconds</a:t>
            </a:r>
          </a:p>
          <a:p>
            <a:pPr lvl="1" eaLnBrk="1" hangingPunct="1"/>
            <a:r>
              <a:rPr lang="en-US" smtClean="0"/>
              <a:t>Complete circumvention of security</a:t>
            </a:r>
          </a:p>
          <a:p>
            <a:pPr lvl="1" eaLnBrk="1" hangingPunct="1"/>
            <a:r>
              <a:rPr lang="en-US" smtClean="0"/>
              <a:t>Simple tools, easy to accomplish</a:t>
            </a:r>
          </a:p>
          <a:p>
            <a:pPr eaLnBrk="1" hangingPunct="1"/>
            <a:r>
              <a:rPr lang="en-US" smtClean="0"/>
              <a:t>DEADBOLT 2008</a:t>
            </a:r>
          </a:p>
          <a:p>
            <a:pPr lvl="1" eaLnBrk="1" hangingPunct="1"/>
            <a:r>
              <a:rPr lang="en-US" smtClean="0"/>
              <a:t>Reverse picking attack</a:t>
            </a:r>
          </a:p>
          <a:p>
            <a:pPr eaLnBrk="1" hangingPunct="1"/>
            <a:r>
              <a:rPr lang="en-US" smtClean="0"/>
              <a:t>MORTISE, RIM, ICORE</a:t>
            </a:r>
          </a:p>
          <a:p>
            <a:pPr lvl="1" eaLnBrk="1" hangingPunct="1"/>
            <a:r>
              <a:rPr lang="en-US" smtClean="0"/>
              <a:t>Hybrid attack, compromise of key control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INSECURITY: Real World Threats - Keys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VIOLATION OF KIEY CONTROL and KEY SECURITY</a:t>
            </a:r>
          </a:p>
          <a:p>
            <a:pPr lvl="1"/>
            <a:r>
              <a:rPr lang="en-US" dirty="0" smtClean="0"/>
              <a:t>Compromise of entire facility</a:t>
            </a:r>
          </a:p>
          <a:p>
            <a:pPr lvl="1"/>
            <a:r>
              <a:rPr lang="en-US" dirty="0" smtClean="0"/>
              <a:t>Improper generation of keys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CON_16_PART_II">
  <a:themeElements>
    <a:clrScheme name="Default Design 1">
      <a:dk1>
        <a:srgbClr val="200B5B"/>
      </a:dk1>
      <a:lt1>
        <a:srgbClr val="EAEAEA"/>
      </a:lt1>
      <a:dk2>
        <a:srgbClr val="6600FF"/>
      </a:dk2>
      <a:lt2>
        <a:srgbClr val="FFCC66"/>
      </a:lt2>
      <a:accent1>
        <a:srgbClr val="EEB00B"/>
      </a:accent1>
      <a:accent2>
        <a:srgbClr val="6600CC"/>
      </a:accent2>
      <a:accent3>
        <a:srgbClr val="B8AAFF"/>
      </a:accent3>
      <a:accent4>
        <a:srgbClr val="C8C8C8"/>
      </a:accent4>
      <a:accent5>
        <a:srgbClr val="F5D4AA"/>
      </a:accent5>
      <a:accent6>
        <a:srgbClr val="5C00B9"/>
      </a:accent6>
      <a:hlink>
        <a:srgbClr val="FF33CC"/>
      </a:hlink>
      <a:folHlink>
        <a:srgbClr val="CC99FF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200B5B"/>
        </a:dk1>
        <a:lt1>
          <a:srgbClr val="EAEAEA"/>
        </a:lt1>
        <a:dk2>
          <a:srgbClr val="6600FF"/>
        </a:dk2>
        <a:lt2>
          <a:srgbClr val="FFCC66"/>
        </a:lt2>
        <a:accent1>
          <a:srgbClr val="EEB00B"/>
        </a:accent1>
        <a:accent2>
          <a:srgbClr val="6600CC"/>
        </a:accent2>
        <a:accent3>
          <a:srgbClr val="B8AAFF"/>
        </a:accent3>
        <a:accent4>
          <a:srgbClr val="C8C8C8"/>
        </a:accent4>
        <a:accent5>
          <a:srgbClr val="F5D4AA"/>
        </a:accent5>
        <a:accent6>
          <a:srgbClr val="5C00B9"/>
        </a:accent6>
        <a:hlink>
          <a:srgbClr val="FF33CC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393939"/>
        </a:dk1>
        <a:lt1>
          <a:srgbClr val="FFFFFF"/>
        </a:lt1>
        <a:dk2>
          <a:srgbClr val="6600CC"/>
        </a:dk2>
        <a:lt2>
          <a:srgbClr val="CCCCFF"/>
        </a:lt2>
        <a:accent1>
          <a:srgbClr val="F9D87E"/>
        </a:accent1>
        <a:accent2>
          <a:srgbClr val="FFCCCC"/>
        </a:accent2>
        <a:accent3>
          <a:srgbClr val="FFFFFF"/>
        </a:accent3>
        <a:accent4>
          <a:srgbClr val="2F2F2F"/>
        </a:accent4>
        <a:accent5>
          <a:srgbClr val="FBE9C0"/>
        </a:accent5>
        <a:accent6>
          <a:srgbClr val="E7B9B9"/>
        </a:accent6>
        <a:hlink>
          <a:srgbClr val="FF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330000"/>
        </a:dk1>
        <a:lt1>
          <a:srgbClr val="FFFFCC"/>
        </a:lt1>
        <a:dk2>
          <a:srgbClr val="000000"/>
        </a:dk2>
        <a:lt2>
          <a:srgbClr val="FFCC00"/>
        </a:lt2>
        <a:accent1>
          <a:srgbClr val="FF9900"/>
        </a:accent1>
        <a:accent2>
          <a:srgbClr val="330099"/>
        </a:accent2>
        <a:accent3>
          <a:srgbClr val="AAAAAA"/>
        </a:accent3>
        <a:accent4>
          <a:srgbClr val="DADAAE"/>
        </a:accent4>
        <a:accent5>
          <a:srgbClr val="FFCAAA"/>
        </a:accent5>
        <a:accent6>
          <a:srgbClr val="2D008A"/>
        </a:accent6>
        <a:hlink>
          <a:srgbClr val="FF6633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333300"/>
        </a:dk1>
        <a:lt1>
          <a:srgbClr val="DDDDDD"/>
        </a:lt1>
        <a:dk2>
          <a:srgbClr val="996600"/>
        </a:dk2>
        <a:lt2>
          <a:srgbClr val="FFCC66"/>
        </a:lt2>
        <a:accent1>
          <a:srgbClr val="EEB00B"/>
        </a:accent1>
        <a:accent2>
          <a:srgbClr val="330099"/>
        </a:accent2>
        <a:accent3>
          <a:srgbClr val="CAB8AA"/>
        </a:accent3>
        <a:accent4>
          <a:srgbClr val="BDBDBD"/>
        </a:accent4>
        <a:accent5>
          <a:srgbClr val="F5D4AA"/>
        </a:accent5>
        <a:accent6>
          <a:srgbClr val="2D008A"/>
        </a:accent6>
        <a:hlink>
          <a:srgbClr val="FF6633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3300"/>
        </a:dk1>
        <a:lt1>
          <a:srgbClr val="FFFFCC"/>
        </a:lt1>
        <a:dk2>
          <a:srgbClr val="999933"/>
        </a:dk2>
        <a:lt2>
          <a:srgbClr val="FFFF66"/>
        </a:lt2>
        <a:accent1>
          <a:srgbClr val="CC9900"/>
        </a:accent1>
        <a:accent2>
          <a:srgbClr val="330099"/>
        </a:accent2>
        <a:accent3>
          <a:srgbClr val="CACAAD"/>
        </a:accent3>
        <a:accent4>
          <a:srgbClr val="DADAAE"/>
        </a:accent4>
        <a:accent5>
          <a:srgbClr val="E2CAAA"/>
        </a:accent5>
        <a:accent6>
          <a:srgbClr val="2D008A"/>
        </a:accent6>
        <a:hlink>
          <a:srgbClr val="FF9900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DEFCON_16_PART_II</Template>
  <TotalTime>9717</TotalTime>
  <Words>1776</Words>
  <Application>Microsoft PowerPoint</Application>
  <PresentationFormat>On-screen Show (4:3)</PresentationFormat>
  <Paragraphs>365</Paragraphs>
  <Slides>62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62</vt:i4>
      </vt:variant>
    </vt:vector>
  </HeadingPairs>
  <TitlesOfParts>
    <vt:vector size="64" baseType="lpstr">
      <vt:lpstr>DEFCON_16_PART_II</vt:lpstr>
      <vt:lpstr>Custom Design</vt:lpstr>
      <vt:lpstr>MEDECO “VIRTUALLY RESISTANT” SECURITY</vt:lpstr>
      <vt:lpstr>HIGH SECURITY LOCKS</vt:lpstr>
      <vt:lpstr>COVERT ENTRY PROTECTION: The Theory</vt:lpstr>
      <vt:lpstr>COVERT ENTRY OF MEDECO LOCKS: RESULT</vt:lpstr>
      <vt:lpstr>MEDECO INSECURITY: Real World Threats - Covert</vt:lpstr>
      <vt:lpstr>MEDECO INSECURITY: Real World Threats - Covert</vt:lpstr>
      <vt:lpstr>FORCED ENTRY PROTECTION: Theory</vt:lpstr>
      <vt:lpstr>MEDECO INSECURITY: Real World Threats – Forced</vt:lpstr>
      <vt:lpstr>MEDECO INSECURITY: Real World Threats - Keys</vt:lpstr>
      <vt:lpstr>MEDECO INSECURITY:  Key Control Protective Measures</vt:lpstr>
      <vt:lpstr>MEDECO INSECURITY: Real World Threats - Keys</vt:lpstr>
      <vt:lpstr>MEDECO INSECURITY:  The Threat from Within</vt:lpstr>
      <vt:lpstr>MEDECO INSECURITY:  The Threat from Within</vt:lpstr>
      <vt:lpstr>MEDECO INSECURITY: Key Control and Layers of Security</vt:lpstr>
      <vt:lpstr>MEDECO KEY CONTROL: Appearance v. Reality</vt:lpstr>
      <vt:lpstr>KEY CONTROL: The Theory</vt:lpstr>
      <vt:lpstr>KEYS and KEY CONTROL</vt:lpstr>
      <vt:lpstr>SECURITY THREAT:  Failure of Key Control: Duplicate </vt:lpstr>
      <vt:lpstr>SECURITY THREAT:  Failure of Key Control: Replicate </vt:lpstr>
      <vt:lpstr>SECURITY THREAT:  Failure of Key Control: Simulate</vt:lpstr>
      <vt:lpstr>RESULT: Failure of Key Control</vt:lpstr>
      <vt:lpstr>COMPROMISE THE SYSTEM: Obtaining the Critical Data</vt:lpstr>
      <vt:lpstr>KEY CONTROL:   Why Most Keys are Vulnerable</vt:lpstr>
      <vt:lpstr>MEDECO KEY CONTROL: Virtually Impossible to Copy</vt:lpstr>
      <vt:lpstr>MEDECO KEY CONTROL: The Problem</vt:lpstr>
      <vt:lpstr>MORTISE, RIM, IC:  A Special Form of Attack</vt:lpstr>
      <vt:lpstr>“KEYMAIL”: The New Security Threat from Within</vt:lpstr>
      <vt:lpstr>KEYMAIL: How It Works for Mortise, IC, and Rim Cylinders</vt:lpstr>
      <vt:lpstr>PLASTIC KEYS: PROCEDURE</vt:lpstr>
      <vt:lpstr>ACCESS TO TARGET KEY</vt:lpstr>
      <vt:lpstr>CAPTURE AN IMAGE</vt:lpstr>
      <vt:lpstr>OBTAIN DATA - COPIER</vt:lpstr>
      <vt:lpstr>OBTAIN DATA</vt:lpstr>
      <vt:lpstr>OBTAIN DATA</vt:lpstr>
      <vt:lpstr>BLACKBERRY CURVE</vt:lpstr>
      <vt:lpstr>RESULTING IMAGE</vt:lpstr>
      <vt:lpstr>PRINT IMAGE  ON PLASTIC OR PAPER</vt:lpstr>
      <vt:lpstr>SET THE SHEAR LINE</vt:lpstr>
      <vt:lpstr>SET THE SHEAR LINE</vt:lpstr>
      <vt:lpstr>SET THE SHEAR LINE</vt:lpstr>
      <vt:lpstr>CUT A FACSIMILE OF KEY</vt:lpstr>
      <vt:lpstr>SET THE SHEAR LINE:  OPEN THE LOCK</vt:lpstr>
      <vt:lpstr>NEUTRALIZE SHEAR LINE</vt:lpstr>
      <vt:lpstr>LOCKS, LIES, AND VIDEOTAPE: MEDECO CASE STUDY</vt:lpstr>
      <vt:lpstr>MEDECO RECOGNIZES LOCKSPORT: NDE: May, 2008</vt:lpstr>
      <vt:lpstr>KNOWN VULNERABILITIES IN MEDECO LOCKS</vt:lpstr>
      <vt:lpstr>RESPONSIBLE DISCLOSURE: It is a Two-Way Street</vt:lpstr>
      <vt:lpstr>RESPONSIBILITIES</vt:lpstr>
      <vt:lpstr>HIGH SECURITY LOCK MANUFACTURERS</vt:lpstr>
      <vt:lpstr>RESPONSIBLE DISCLOSURE: REALITY, AND LIABILITY</vt:lpstr>
      <vt:lpstr>DISCLOSURE TO MANUFACTURER: Prospective or Retroactive Effect</vt:lpstr>
      <vt:lpstr>MEDECO TIMELINE</vt:lpstr>
      <vt:lpstr>MEDECO: Responsible or Irresponsible Actions?</vt:lpstr>
      <vt:lpstr>MEDECO BUMPING CLAIM:  “We never said it: Others did!”</vt:lpstr>
      <vt:lpstr>WE NEVER SAID OUR LOCKS WERE BUMP-PROOF</vt:lpstr>
      <vt:lpstr>BUMP PROOF: USPTO FILING FOR THE WORD MARK </vt:lpstr>
      <vt:lpstr>ABOUT CLAIMS OF PICKING  MEDECO LOCKS</vt:lpstr>
      <vt:lpstr>RESPONSIBLE DISCLOSURE BY LOCK MANUFACTURERS</vt:lpstr>
      <vt:lpstr>MEDECO LOCKS ARE VULNERABLE</vt:lpstr>
      <vt:lpstr>VULNERABILITIES:  Full Disclosure Required</vt:lpstr>
      <vt:lpstr>LESSONS LEARNED</vt:lpstr>
      <vt:lpstr>OPEN IN THIRTY SECONDS 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MEDECO “VIRTUALLY RESISTANT” SECURITY</dc:title>
  <dc:creator> MARC WEBER TOBIAS</dc:creator>
  <cp:lastModifiedBy> MARC WEBER TOBIAS</cp:lastModifiedBy>
  <cp:revision>28</cp:revision>
  <cp:lastPrinted>1601-01-01T00:00:00Z</cp:lastPrinted>
  <dcterms:created xsi:type="dcterms:W3CDTF">2008-07-17T11:08:07Z</dcterms:created>
  <dcterms:modified xsi:type="dcterms:W3CDTF">2008-07-26T17:32:50Z</dcterms:modified>
</cp:coreProperties>
</file>