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</p:sldMasterIdLst>
  <p:notesMasterIdLst>
    <p:notesMasterId r:id="rId60"/>
  </p:notesMasterIdLst>
  <p:sldIdLst>
    <p:sldId id="257" r:id="rId3"/>
    <p:sldId id="258" r:id="rId4"/>
    <p:sldId id="301" r:id="rId5"/>
    <p:sldId id="256" r:id="rId6"/>
    <p:sldId id="260" r:id="rId7"/>
    <p:sldId id="261" r:id="rId8"/>
    <p:sldId id="262" r:id="rId9"/>
    <p:sldId id="264" r:id="rId10"/>
    <p:sldId id="259" r:id="rId11"/>
    <p:sldId id="287" r:id="rId12"/>
    <p:sldId id="265" r:id="rId13"/>
    <p:sldId id="302" r:id="rId14"/>
    <p:sldId id="266" r:id="rId15"/>
    <p:sldId id="282" r:id="rId16"/>
    <p:sldId id="306" r:id="rId17"/>
    <p:sldId id="307" r:id="rId18"/>
    <p:sldId id="308" r:id="rId19"/>
    <p:sldId id="272" r:id="rId20"/>
    <p:sldId id="278" r:id="rId21"/>
    <p:sldId id="311" r:id="rId22"/>
    <p:sldId id="289" r:id="rId23"/>
    <p:sldId id="288" r:id="rId24"/>
    <p:sldId id="273" r:id="rId25"/>
    <p:sldId id="290" r:id="rId26"/>
    <p:sldId id="292" r:id="rId27"/>
    <p:sldId id="274" r:id="rId28"/>
    <p:sldId id="291" r:id="rId29"/>
    <p:sldId id="275" r:id="rId30"/>
    <p:sldId id="276" r:id="rId31"/>
    <p:sldId id="279" r:id="rId32"/>
    <p:sldId id="280" r:id="rId33"/>
    <p:sldId id="281" r:id="rId34"/>
    <p:sldId id="268" r:id="rId35"/>
    <p:sldId id="293" r:id="rId36"/>
    <p:sldId id="267" r:id="rId37"/>
    <p:sldId id="299" r:id="rId38"/>
    <p:sldId id="300" r:id="rId39"/>
    <p:sldId id="303" r:id="rId40"/>
    <p:sldId id="304" r:id="rId41"/>
    <p:sldId id="269" r:id="rId42"/>
    <p:sldId id="295" r:id="rId43"/>
    <p:sldId id="294" r:id="rId44"/>
    <p:sldId id="270" r:id="rId45"/>
    <p:sldId id="271" r:id="rId46"/>
    <p:sldId id="296" r:id="rId47"/>
    <p:sldId id="312" r:id="rId48"/>
    <p:sldId id="297" r:id="rId49"/>
    <p:sldId id="298" r:id="rId50"/>
    <p:sldId id="277" r:id="rId51"/>
    <p:sldId id="284" r:id="rId52"/>
    <p:sldId id="285" r:id="rId53"/>
    <p:sldId id="305" r:id="rId54"/>
    <p:sldId id="283" r:id="rId55"/>
    <p:sldId id="286" r:id="rId56"/>
    <p:sldId id="263" r:id="rId57"/>
    <p:sldId id="309" r:id="rId58"/>
    <p:sldId id="310" r:id="rId5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56124" autoAdjust="0"/>
    <p:restoredTop sz="86431" autoAdjust="0"/>
  </p:normalViewPr>
  <p:slideViewPr>
    <p:cSldViewPr>
      <p:cViewPr>
        <p:scale>
          <a:sx n="40" d="100"/>
          <a:sy n="40" d="100"/>
        </p:scale>
        <p:origin x="-187" y="-2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2" y="230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9250"/>
    </p:cViewPr>
  </p:sorterViewPr>
  <p:notesViewPr>
    <p:cSldViewPr>
      <p:cViewPr varScale="1">
        <p:scale>
          <a:sx n="43" d="100"/>
          <a:sy n="43" d="100"/>
        </p:scale>
        <p:origin x="-1421" y="-5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93C92-C754-4821-92D7-3F552C668FEC}" type="datetimeFigureOut">
              <a:rPr lang="en-US" smtClean="0"/>
              <a:pPr/>
              <a:t>4/19/2008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ABA86-F6AD-4DB9-90AB-0F5416080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ABA86-F6AD-4DB9-90AB-0F5416080C4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ABA86-F6AD-4DB9-90AB-0F5416080C4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1828800" cy="6856413"/>
            <a:chOff x="0" y="0"/>
            <a:chExt cx="1152" cy="4319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pic>
          <p:nvPicPr>
            <p:cNvPr id="3077" name="Picture 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0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676400"/>
            <a:ext cx="6934200" cy="21161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0" y="3968750"/>
            <a:ext cx="6400800" cy="1752600"/>
          </a:xfrm>
        </p:spPr>
        <p:txBody>
          <a:bodyPr/>
          <a:lstStyle>
            <a:lvl1pPr marL="0" indent="0">
              <a:buFont typeface="Symbol" pitchFamily="18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124438F-9583-4B03-AD4D-276EE2892F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3B956-8669-4D8F-B023-CC30EFE3CE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47633-7EAF-4B99-ADE7-8572FD53C5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4/19/2008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4/19/2008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4/19/2008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4/19/2008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4/19/2008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4/19/2008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4/19/2008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4/19/2008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1E0CE-90F4-44F5-9513-72F4FC6159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4/19/2008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4/19/2008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4/19/2008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44417-1D4D-43F6-8884-EC1562FA7F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CBAFB-F48C-4F28-A9D4-B44156D8C3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36641-6788-4AEA-80BC-B1D1849D84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C0F88-5137-4757-A7A8-5589C50C1B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64541-0CDD-4D6F-9DB8-6B9525F886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96E1A-C83F-437A-AF00-D4B0791283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D4E85-3DF7-40A4-8E05-81B5E757A6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shape">
            <a:fillToRect l="14166" t="5554" r="835" b="77779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pic>
          <p:nvPicPr>
            <p:cNvPr id="2053" name="Picture 5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5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206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CFA6ECA-2C9D-4BF2-AD4A-2B7FB7428E4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F0786-8FF3-4950-A57F-9A339318242B}" type="datetimeFigureOut">
              <a:rPr lang="en-US" smtClean="0"/>
              <a:pPr/>
              <a:t>4/19/2008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POWERPOINT\JennaLynn-Medeco.wmv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curity.org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905000" y="381000"/>
            <a:ext cx="6934200" cy="1066800"/>
          </a:xfrm>
        </p:spPr>
        <p:txBody>
          <a:bodyPr/>
          <a:lstStyle/>
          <a:p>
            <a:r>
              <a:rPr lang="en-US" sz="4000" dirty="0" smtClean="0"/>
              <a:t>OPEN IN THIRTY SECONDS: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2209800" y="4038600"/>
            <a:ext cx="6400800" cy="990600"/>
          </a:xfrm>
        </p:spPr>
        <p:txBody>
          <a:bodyPr/>
          <a:lstStyle/>
          <a:p>
            <a:r>
              <a:rPr lang="en-US" sz="4400" dirty="0" smtClean="0"/>
              <a:t>Cracking One of the Most Secure Locks in America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A story of corporate arrogance, embedded design deficiencies, and misstatements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pic>
        <p:nvPicPr>
          <p:cNvPr id="4" name="Picture 3" descr="white-house-pi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524000"/>
            <a:ext cx="3352800" cy="2166922"/>
          </a:xfrm>
          <a:prstGeom prst="rect">
            <a:avLst/>
          </a:prstGeom>
        </p:spPr>
      </p:pic>
      <p:pic>
        <p:nvPicPr>
          <p:cNvPr id="5" name="Picture 4" descr="PENTAG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524000"/>
            <a:ext cx="3232727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2003 Determine m3 slider problem</a:t>
            </a:r>
          </a:p>
          <a:p>
            <a:r>
              <a:rPr lang="en-US" dirty="0" smtClean="0"/>
              <a:t>2006 Bumping demonstration: Medeco announces bump-proof  locks</a:t>
            </a:r>
          </a:p>
          <a:p>
            <a:r>
              <a:rPr lang="en-US" dirty="0" smtClean="0"/>
              <a:t>2006 key simulation: No more key control</a:t>
            </a:r>
          </a:p>
          <a:p>
            <a:r>
              <a:rPr lang="en-US" dirty="0" smtClean="0"/>
              <a:t>2006 Demonstrated bumping and picking of Medeco locks</a:t>
            </a:r>
          </a:p>
          <a:p>
            <a:r>
              <a:rPr lang="en-US" dirty="0" smtClean="0"/>
              <a:t>2007 File patents</a:t>
            </a:r>
          </a:p>
          <a:p>
            <a:r>
              <a:rPr lang="en-US" dirty="0" smtClean="0"/>
              <a:t>2008: Book and CD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TOBIAS ATTACK: How it all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2006: Marc Tobias, Barry Wels, Matt Fiddler introduce Bump  keys to U.S. at Defcon and HOPE in July/August 2006</a:t>
            </a:r>
          </a:p>
          <a:p>
            <a:r>
              <a:rPr lang="en-US" dirty="0" smtClean="0"/>
              <a:t>Medeco press release: “Bump-Proof”</a:t>
            </a:r>
          </a:p>
          <a:p>
            <a:r>
              <a:rPr lang="en-US" dirty="0" smtClean="0"/>
              <a:t>Tobias Bluzmanis files patent for decoder, Medeco says he is a “crackpot”</a:t>
            </a:r>
          </a:p>
          <a:p>
            <a:r>
              <a:rPr lang="en-US" dirty="0" smtClean="0"/>
              <a:t>Marc Tobias + Tobias Bluzmanis begin 18 month research project to crack Medeco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TOBIAS DECODER: </a:t>
            </a:r>
            <a:br>
              <a:rPr lang="en-US" dirty="0" smtClean="0"/>
            </a:br>
            <a:r>
              <a:rPr lang="en-US" dirty="0" smtClean="0"/>
              <a:t>Medeco said: “Crackpot!”</a:t>
            </a:r>
            <a:endParaRPr lang="en-US" dirty="0"/>
          </a:p>
        </p:txBody>
      </p:sp>
      <p:pic>
        <p:nvPicPr>
          <p:cNvPr id="4" name="Content Placeholder 3" descr="100_056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550" y="1600200"/>
            <a:ext cx="67437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DID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Medeco is relied upon to protect everything</a:t>
            </a:r>
          </a:p>
          <a:p>
            <a:r>
              <a:rPr lang="en-US" dirty="0" smtClean="0"/>
              <a:t>Biggest target + arrogance + vulnerable</a:t>
            </a:r>
          </a:p>
          <a:p>
            <a:r>
              <a:rPr lang="en-US" dirty="0" smtClean="0"/>
              <a:t>40 year old technology</a:t>
            </a:r>
          </a:p>
          <a:p>
            <a:r>
              <a:rPr lang="en-US" dirty="0" smtClean="0"/>
              <a:t>We determined we could bump the locks</a:t>
            </a:r>
          </a:p>
          <a:p>
            <a:r>
              <a:rPr lang="en-US" dirty="0" smtClean="0"/>
              <a:t>Extremely complex project</a:t>
            </a:r>
          </a:p>
          <a:p>
            <a:r>
              <a:rPr lang="en-US" dirty="0" smtClean="0"/>
              <a:t>Multiple security layers</a:t>
            </a:r>
          </a:p>
          <a:p>
            <a:r>
              <a:rPr lang="en-US" dirty="0" smtClean="0"/>
              <a:t>MEDECO SAID WE COULD NOT DO IT!</a:t>
            </a:r>
          </a:p>
          <a:p>
            <a:r>
              <a:rPr lang="en-US" dirty="0" smtClean="0"/>
              <a:t>An intellectual challenge!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v. </a:t>
            </a:r>
            <a:br>
              <a:rPr lang="en-US" dirty="0" smtClean="0"/>
            </a:br>
            <a:r>
              <a:rPr lang="en-US" dirty="0" smtClean="0"/>
              <a:t>HIGH SECURITY 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800600"/>
          </a:xfrm>
        </p:spPr>
        <p:txBody>
          <a:bodyPr/>
          <a:lstStyle/>
          <a:p>
            <a:r>
              <a:rPr lang="en-US" dirty="0" smtClean="0"/>
              <a:t>CONVENTIONAL CYLINDERS</a:t>
            </a:r>
          </a:p>
          <a:p>
            <a:pPr lvl="1"/>
            <a:r>
              <a:rPr lang="en-US" dirty="0" smtClean="0"/>
              <a:t>Easy to pick and bump open</a:t>
            </a:r>
          </a:p>
          <a:p>
            <a:pPr lvl="1"/>
            <a:r>
              <a:rPr lang="en-US" dirty="0" smtClean="0"/>
              <a:t>No key control</a:t>
            </a:r>
          </a:p>
          <a:p>
            <a:pPr lvl="1"/>
            <a:r>
              <a:rPr lang="en-US" dirty="0" smtClean="0"/>
              <a:t>Limited forced entry resistance</a:t>
            </a:r>
          </a:p>
          <a:p>
            <a:r>
              <a:rPr lang="en-US" dirty="0" smtClean="0"/>
              <a:t>HIGH SECURITY CYLINDERS</a:t>
            </a:r>
          </a:p>
          <a:p>
            <a:pPr lvl="1"/>
            <a:r>
              <a:rPr lang="en-US" dirty="0" smtClean="0"/>
              <a:t>UL and BHMA/ANSI  Standards</a:t>
            </a:r>
          </a:p>
          <a:p>
            <a:pPr lvl="1"/>
            <a:r>
              <a:rPr lang="en-US" dirty="0" smtClean="0"/>
              <a:t>Higher quality and tolerances</a:t>
            </a:r>
          </a:p>
          <a:p>
            <a:pPr lvl="1"/>
            <a:r>
              <a:rPr lang="en-US" dirty="0" smtClean="0"/>
              <a:t>Resistance to Forced and Covert Entry</a:t>
            </a:r>
          </a:p>
          <a:p>
            <a:pPr lvl="1"/>
            <a:r>
              <a:rPr lang="en-US" dirty="0" smtClean="0"/>
              <a:t>Key control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PI N TUMBLER DESIGN</a:t>
            </a:r>
            <a:endParaRPr lang="en-US" dirty="0"/>
          </a:p>
        </p:txBody>
      </p:sp>
      <p:pic>
        <p:nvPicPr>
          <p:cNvPr id="4" name="Content Placeholder 3" descr="LOCK_IMAGE_CYLINDER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5550" y="1714500"/>
            <a:ext cx="7759700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4,000 YEAR OLD DESIGN</a:t>
            </a:r>
            <a:endParaRPr lang="en-US" dirty="0"/>
          </a:p>
        </p:txBody>
      </p:sp>
      <p:pic>
        <p:nvPicPr>
          <p:cNvPr id="4" name="Content Placeholder 3" descr="EGYPT_3 copy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447800"/>
            <a:ext cx="3556000" cy="2667000"/>
          </a:xfrm>
        </p:spPr>
      </p:pic>
      <p:pic>
        <p:nvPicPr>
          <p:cNvPr id="5" name="Picture 4" descr="EGYPT_1 copy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657600"/>
            <a:ext cx="3429000" cy="2583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PIN TUMBLER</a:t>
            </a:r>
            <a:endParaRPr lang="en-US" dirty="0"/>
          </a:p>
        </p:txBody>
      </p:sp>
      <p:pic>
        <p:nvPicPr>
          <p:cNvPr id="4" name="Content Placeholder 3" descr="1_PIN_TUMBLER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3550" y="1600200"/>
            <a:ext cx="67437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LOCKS: </a:t>
            </a:r>
            <a:br>
              <a:rPr lang="en-US" dirty="0" smtClean="0"/>
            </a:br>
            <a:r>
              <a:rPr lang="en-US" dirty="0" smtClean="0"/>
              <a:t>Why are they Secure?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shear lines and sidebar for Biaxial</a:t>
            </a:r>
          </a:p>
          <a:p>
            <a:r>
              <a:rPr lang="en-US" dirty="0" smtClean="0"/>
              <a:t>3 independent security layers: m3</a:t>
            </a:r>
          </a:p>
          <a:p>
            <a:r>
              <a:rPr lang="en-US" dirty="0" smtClean="0"/>
              <a:t>Pins = 3 rotation angles, 6 permutations</a:t>
            </a:r>
          </a:p>
          <a:p>
            <a:r>
              <a:rPr lang="en-US" dirty="0" smtClean="0"/>
              <a:t>Physical pin manipulation difficult</a:t>
            </a:r>
          </a:p>
          <a:p>
            <a:r>
              <a:rPr lang="en-US" dirty="0" smtClean="0"/>
              <a:t>False gates and mushroom pins</a:t>
            </a:r>
          </a:p>
          <a:p>
            <a:r>
              <a:rPr lang="en-US" dirty="0" smtClean="0"/>
              <a:t>ARX special anti-pick pins</a:t>
            </a:r>
          </a:p>
          <a:p>
            <a:r>
              <a:rPr lang="en-US" dirty="0" smtClean="0"/>
              <a:t>High tolerance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LOCKS: </a:t>
            </a:r>
            <a:br>
              <a:rPr lang="en-US" dirty="0" smtClean="0"/>
            </a:br>
            <a:r>
              <a:rPr lang="en-US" dirty="0" smtClean="0"/>
              <a:t>3 Independent Security Layers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Layer 1: PIN TUMBLERS to shear line</a:t>
            </a:r>
          </a:p>
          <a:p>
            <a:r>
              <a:rPr lang="en-US" dirty="0" smtClean="0"/>
              <a:t>Layer 2: SIDEBAR: 3 angles x 2 positions</a:t>
            </a:r>
          </a:p>
          <a:p>
            <a:r>
              <a:rPr lang="en-US" dirty="0" smtClean="0"/>
              <a:t>Layer 3: SLIDER – 26 positions</a:t>
            </a:r>
          </a:p>
          <a:p>
            <a:r>
              <a:rPr lang="en-US" dirty="0" smtClean="0"/>
              <a:t>TO OPEN:</a:t>
            </a:r>
          </a:p>
          <a:p>
            <a:pPr lvl="1"/>
            <a:r>
              <a:rPr lang="en-US" dirty="0" smtClean="0"/>
              <a:t>Lift the pins to shear line</a:t>
            </a:r>
          </a:p>
          <a:p>
            <a:pPr lvl="1"/>
            <a:r>
              <a:rPr lang="en-US" dirty="0" smtClean="0"/>
              <a:t>Rotate each pin individually	</a:t>
            </a:r>
          </a:p>
          <a:p>
            <a:pPr lvl="1"/>
            <a:r>
              <a:rPr lang="en-US" dirty="0" smtClean="0"/>
              <a:t>Move the slider to correct position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CKINGH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1828800"/>
            <a:ext cx="6273800" cy="47053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MEDECO LOCKS  PROTECT</a:t>
            </a:r>
            <a:r>
              <a:rPr lang="en-US" baseline="0" dirty="0" smtClean="0"/>
              <a:t> THE ROYAL PALACE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TWISTING PINS:</a:t>
            </a:r>
            <a:br>
              <a:rPr lang="en-US" dirty="0" smtClean="0"/>
            </a:br>
            <a:r>
              <a:rPr lang="en-US" dirty="0" smtClean="0"/>
              <a:t>3 Angles + 2 Positions</a:t>
            </a:r>
            <a:endParaRPr lang="en-US" dirty="0"/>
          </a:p>
        </p:txBody>
      </p:sp>
      <p:pic>
        <p:nvPicPr>
          <p:cNvPr id="4" name="Content Placeholder 3" descr="MEDECO_DECODE_ANGLES_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209800"/>
            <a:ext cx="6996981" cy="185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ROTATING TUMBLER</a:t>
            </a:r>
            <a:endParaRPr lang="en-US" dirty="0"/>
          </a:p>
        </p:txBody>
      </p:sp>
      <p:pic>
        <p:nvPicPr>
          <p:cNvPr id="4" name="Content Placeholder 3" descr="001_MEDECO_COMPONEN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752600"/>
            <a:ext cx="3346938" cy="4495800"/>
          </a:xfrm>
        </p:spPr>
      </p:pic>
      <p:pic>
        <p:nvPicPr>
          <p:cNvPr id="5" name="Picture 4" descr="003_PIN_CYLINDER_SIDEB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828799"/>
            <a:ext cx="3276600" cy="4400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LOCK CUTAWAY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BIAXIAL_SIDEBAR_ALIGNED_350_NUMBERED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371600"/>
            <a:ext cx="6646130" cy="3949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 CONCEPTS: Sidebar IS Medeco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GM locks, 1935, Medeco re-invented</a:t>
            </a:r>
          </a:p>
          <a:p>
            <a:r>
              <a:rPr lang="en-US" dirty="0" smtClean="0"/>
              <a:t>Heart of Medeco security and patents</a:t>
            </a:r>
          </a:p>
          <a:p>
            <a:r>
              <a:rPr lang="en-US" dirty="0" smtClean="0"/>
              <a:t>Independent and parallel security layer</a:t>
            </a:r>
          </a:p>
          <a:p>
            <a:r>
              <a:rPr lang="en-US" dirty="0" smtClean="0"/>
              <a:t>Integrated pin: lift and rotate to align</a:t>
            </a:r>
          </a:p>
          <a:p>
            <a:r>
              <a:rPr lang="en-US" dirty="0" smtClean="0"/>
              <a:t>Sidebar blocks plug rotation</a:t>
            </a:r>
          </a:p>
          <a:p>
            <a:r>
              <a:rPr lang="en-US" dirty="0" smtClean="0"/>
              <a:t>Pins block manipulation of pins for rotation to set angles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 AND SIDEBAR: </a:t>
            </a:r>
            <a:br>
              <a:rPr lang="en-US" dirty="0" smtClean="0"/>
            </a:br>
            <a:r>
              <a:rPr lang="en-US" dirty="0" smtClean="0"/>
              <a:t>All pins aligned</a:t>
            </a:r>
            <a:endParaRPr lang="en-US" dirty="0"/>
          </a:p>
        </p:txBody>
      </p:sp>
      <p:pic>
        <p:nvPicPr>
          <p:cNvPr id="4" name="Content Placeholder 3" descr="12_THEORY_00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133600"/>
            <a:ext cx="6781800" cy="22767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SIDEBAR RETRACTED</a:t>
            </a:r>
            <a:endParaRPr lang="en-US" dirty="0"/>
          </a:p>
        </p:txBody>
      </p:sp>
      <p:pic>
        <p:nvPicPr>
          <p:cNvPr id="4" name="Content Placeholder 3" descr="12_THEORY_10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905000"/>
            <a:ext cx="7288696" cy="335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MISTAKES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Failed to listen</a:t>
            </a:r>
          </a:p>
          <a:p>
            <a:r>
              <a:rPr lang="en-US" dirty="0" smtClean="0"/>
              <a:t>Embedded design problems from beginning</a:t>
            </a:r>
          </a:p>
          <a:p>
            <a:r>
              <a:rPr lang="en-US" dirty="0" smtClean="0"/>
              <a:t>Compounded problems with new designs with two new generations: Biaxial and m3</a:t>
            </a:r>
          </a:p>
          <a:p>
            <a:r>
              <a:rPr lang="en-US" dirty="0" smtClean="0"/>
              <a:t>Failed to “connect the dots”</a:t>
            </a:r>
          </a:p>
          <a:p>
            <a:r>
              <a:rPr lang="en-US" dirty="0" smtClean="0"/>
              <a:t>Failure of imagination</a:t>
            </a:r>
          </a:p>
          <a:p>
            <a:r>
              <a:rPr lang="en-US" dirty="0" smtClean="0"/>
              <a:t>Lack of understanding of bypass techniques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 AND SIDEBAR: Locked</a:t>
            </a:r>
            <a:endParaRPr lang="en-US" dirty="0"/>
          </a:p>
        </p:txBody>
      </p:sp>
      <p:pic>
        <p:nvPicPr>
          <p:cNvPr id="4" name="Content Placeholder 3" descr="12_THEORY_16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2133600"/>
            <a:ext cx="7158182" cy="236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= 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design: sidebar legs + gates</a:t>
            </a:r>
          </a:p>
          <a:p>
            <a:pPr lvl="1"/>
            <a:r>
              <a:rPr lang="en-US" dirty="0" smtClean="0"/>
              <a:t>How they work: leg + gate interface</a:t>
            </a:r>
          </a:p>
          <a:p>
            <a:pPr lvl="1"/>
            <a:r>
              <a:rPr lang="en-US" dirty="0" smtClean="0"/>
              <a:t>Tolerance of gates</a:t>
            </a:r>
          </a:p>
          <a:p>
            <a:r>
              <a:rPr lang="en-US" dirty="0" smtClean="0"/>
              <a:t>Biaxial code designation</a:t>
            </a:r>
          </a:p>
          <a:p>
            <a:r>
              <a:rPr lang="en-US" dirty="0" smtClean="0"/>
              <a:t>Biaxial pin design: aft position decoding</a:t>
            </a:r>
          </a:p>
          <a:p>
            <a:r>
              <a:rPr lang="en-US" dirty="0" smtClean="0"/>
              <a:t>M3 slider: geometry</a:t>
            </a:r>
          </a:p>
          <a:p>
            <a:r>
              <a:rPr lang="en-US" dirty="0" smtClean="0"/>
              <a:t>M3 keyway design</a:t>
            </a:r>
          </a:p>
          <a:p>
            <a:r>
              <a:rPr lang="en-US" dirty="0" smtClean="0"/>
              <a:t>Deadbolt design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DESIGN: </a:t>
            </a:r>
            <a:br>
              <a:rPr lang="en-US" dirty="0" smtClean="0"/>
            </a:br>
            <a:r>
              <a:rPr lang="en-US" dirty="0" smtClean="0"/>
              <a:t>Exploit design 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EXPLOIT BEST DESIGN FEATURES</a:t>
            </a:r>
          </a:p>
          <a:p>
            <a:r>
              <a:rPr lang="en-US" dirty="0" smtClean="0"/>
              <a:t>Sidebar leg – true gate channel</a:t>
            </a:r>
          </a:p>
          <a:p>
            <a:r>
              <a:rPr lang="en-US" dirty="0" smtClean="0"/>
              <a:t>Code assignment: Biaxial 1985</a:t>
            </a:r>
          </a:p>
          <a:p>
            <a:r>
              <a:rPr lang="en-US" dirty="0" smtClean="0"/>
              <a:t>Gate – sidebar leg tolerance </a:t>
            </a:r>
          </a:p>
          <a:p>
            <a:r>
              <a:rPr lang="en-US" dirty="0" smtClean="0"/>
              <a:t>M3 design 2003</a:t>
            </a:r>
          </a:p>
          <a:p>
            <a:pPr lvl="1"/>
            <a:r>
              <a:rPr lang="en-US" dirty="0" smtClean="0"/>
              <a:t>Widen keyway .007”</a:t>
            </a:r>
          </a:p>
          <a:p>
            <a:pPr lvl="1"/>
            <a:r>
              <a:rPr lang="en-US" dirty="0" smtClean="0"/>
              <a:t>Slider geometry, .040” offset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HIGH SECURITY</a:t>
            </a:r>
            <a:endParaRPr lang="en-US" dirty="0"/>
          </a:p>
        </p:txBody>
      </p:sp>
      <p:pic>
        <p:nvPicPr>
          <p:cNvPr id="4" name="Content Placeholder 3" descr="medeco-lock_face_splash_2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9400" y="1447800"/>
            <a:ext cx="4572000" cy="47183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DESIGNS: </a:t>
            </a:r>
            <a:br>
              <a:rPr lang="en-US" dirty="0" smtClean="0"/>
            </a:br>
            <a:r>
              <a:rPr lang="en-US" dirty="0" smtClean="0"/>
              <a:t>More 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Biaxial pin design: fore and aft positions</a:t>
            </a:r>
          </a:p>
          <a:p>
            <a:r>
              <a:rPr lang="en-US" dirty="0" smtClean="0"/>
              <a:t>Borescope decode of aft angles</a:t>
            </a:r>
          </a:p>
          <a:p>
            <a:r>
              <a:rPr lang="en-US" dirty="0" smtClean="0"/>
              <a:t>Introduction of Bilevel in 2006</a:t>
            </a:r>
          </a:p>
          <a:p>
            <a:r>
              <a:rPr lang="en-US" dirty="0" smtClean="0"/>
              <a:t>Compromise by decoding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CODEBOOK: </a:t>
            </a:r>
            <a:br>
              <a:rPr lang="en-US" dirty="0" smtClean="0"/>
            </a:br>
            <a:r>
              <a:rPr lang="en-US" dirty="0" smtClean="0"/>
              <a:t>At the heart of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locksmiths worldwide must use</a:t>
            </a:r>
          </a:p>
          <a:p>
            <a:r>
              <a:rPr lang="en-US" dirty="0" smtClean="0"/>
              <a:t>All non-master keyed systems</a:t>
            </a:r>
          </a:p>
          <a:p>
            <a:r>
              <a:rPr lang="en-US" dirty="0" smtClean="0"/>
              <a:t>New codes developed for Biaxial in 1983</a:t>
            </a:r>
          </a:p>
          <a:p>
            <a:r>
              <a:rPr lang="en-US" dirty="0" smtClean="0"/>
              <a:t>Chinese firewall: MK and Non-MK</a:t>
            </a:r>
          </a:p>
          <a:p>
            <a:r>
              <a:rPr lang="en-US" dirty="0" smtClean="0"/>
              <a:t>Codebook defines all sidebar codes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CODES: </a:t>
            </a:r>
            <a:br>
              <a:rPr lang="en-US" dirty="0" smtClean="0"/>
            </a:br>
            <a:r>
              <a:rPr lang="en-US" dirty="0" smtClean="0"/>
              <a:t>Vertical Bitting and Sidebar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Vertical bitting = 6 depths .025” increments</a:t>
            </a:r>
          </a:p>
          <a:p>
            <a:r>
              <a:rPr lang="en-US" dirty="0" smtClean="0"/>
              <a:t>Sidebar Pins: 3 angles, 2 positions = 6 permutations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3429000"/>
          <a:ext cx="6705600" cy="2286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</a:tblGrid>
              <a:tr h="65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ORIGINAL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AFT</a:t>
                      </a:r>
                      <a:endParaRPr lang="en-US" dirty="0"/>
                    </a:p>
                  </a:txBody>
                  <a:tcPr/>
                </a:tc>
              </a:tr>
              <a:tr h="543577">
                <a:tc>
                  <a:txBody>
                    <a:bodyPr/>
                    <a:lstStyle/>
                    <a:p>
                      <a:r>
                        <a:rPr lang="en-US" dirty="0" smtClean="0"/>
                        <a:t>Left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543577">
                <a:tc>
                  <a:txBody>
                    <a:bodyPr/>
                    <a:lstStyle/>
                    <a:p>
                      <a:r>
                        <a:rPr lang="en-US" dirty="0" smtClean="0"/>
                        <a:t>Center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543577">
                <a:tc>
                  <a:txBody>
                    <a:bodyPr/>
                    <a:lstStyle/>
                    <a:p>
                      <a:r>
                        <a:rPr lang="en-US" dirty="0" smtClean="0"/>
                        <a:t>Right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PROJECT: Bumping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Reliably bump open Biaxial and m3 locks</a:t>
            </a:r>
          </a:p>
          <a:p>
            <a:r>
              <a:rPr lang="en-US" dirty="0" smtClean="0"/>
              <a:t>Produce </a:t>
            </a:r>
            <a:r>
              <a:rPr lang="en-US" dirty="0" smtClean="0"/>
              <a:t>bump </a:t>
            </a:r>
            <a:r>
              <a:rPr lang="en-US" dirty="0" smtClean="0"/>
              <a:t>keys on Medeco blanks and simulated blanks</a:t>
            </a:r>
          </a:p>
          <a:p>
            <a:r>
              <a:rPr lang="en-US" dirty="0" smtClean="0"/>
              <a:t>Known sidebar code</a:t>
            </a:r>
          </a:p>
          <a:p>
            <a:r>
              <a:rPr lang="en-US" dirty="0" smtClean="0"/>
              <a:t>Unknown sidebar code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BUMP KEY</a:t>
            </a:r>
            <a:endParaRPr lang="en-US" dirty="0"/>
          </a:p>
        </p:txBody>
      </p:sp>
      <p:pic>
        <p:nvPicPr>
          <p:cNvPr id="4" name="Content Placeholder 3" descr="MEDECO_TRYOUT_1A_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799" y="1600200"/>
            <a:ext cx="7275871" cy="281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PROJECT: Key Control and Key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compromise of key control and key security, vital to high security locks</a:t>
            </a:r>
          </a:p>
          <a:p>
            <a:pPr lvl="1"/>
            <a:r>
              <a:rPr lang="en-US" dirty="0" smtClean="0"/>
              <a:t>Duplicate, replicate, simulate keys for all m3 and some Biaxial keyways</a:t>
            </a:r>
          </a:p>
          <a:p>
            <a:pPr lvl="2"/>
            <a:r>
              <a:rPr lang="en-US" dirty="0" smtClean="0"/>
              <a:t>Restricted keyways, proprietary keyways</a:t>
            </a:r>
          </a:p>
          <a:p>
            <a:pPr lvl="2"/>
            <a:r>
              <a:rPr lang="en-US" dirty="0" smtClean="0"/>
              <a:t>Government and large facilities affected</a:t>
            </a:r>
          </a:p>
          <a:p>
            <a:pPr lvl="1"/>
            <a:r>
              <a:rPr lang="en-US" dirty="0" smtClean="0"/>
              <a:t>Attack master key systems</a:t>
            </a:r>
          </a:p>
          <a:p>
            <a:pPr lvl="1"/>
            <a:r>
              <a:rPr lang="en-US" dirty="0" smtClean="0"/>
              <a:t>Produce bump keys</a:t>
            </a:r>
          </a:p>
          <a:p>
            <a:pPr lvl="1"/>
            <a:r>
              <a:rPr lang="en-US" dirty="0" smtClean="0"/>
              <a:t>Produce code setting keys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BLANKS: Any m3 and Many Biaxial Locks</a:t>
            </a:r>
            <a:endParaRPr lang="en-US" dirty="0"/>
          </a:p>
        </p:txBody>
      </p:sp>
      <p:pic>
        <p:nvPicPr>
          <p:cNvPr id="4" name="Content Placeholder 3" descr="007biaxial_profile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0028" y="1752600"/>
            <a:ext cx="4101772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BLANKS</a:t>
            </a:r>
            <a:endParaRPr lang="en-US" dirty="0"/>
          </a:p>
        </p:txBody>
      </p:sp>
      <p:pic>
        <p:nvPicPr>
          <p:cNvPr id="4" name="Content Placeholder 3" descr="9_SIMKEY_16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371600"/>
            <a:ext cx="6907338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M3 SLIDER: </a:t>
            </a:r>
            <a:br>
              <a:rPr lang="en-US" dirty="0" smtClean="0"/>
            </a:br>
            <a:r>
              <a:rPr lang="en-US" dirty="0" smtClean="0"/>
              <a:t>Bypass with a Paper clip</a:t>
            </a:r>
            <a:endParaRPr lang="en-US" dirty="0"/>
          </a:p>
        </p:txBody>
      </p:sp>
      <p:pic>
        <p:nvPicPr>
          <p:cNvPr id="4" name="Content Placeholder 3" descr="9_PAPERCLIP_15_3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676400"/>
            <a:ext cx="3771900" cy="3810000"/>
          </a:xfrm>
        </p:spPr>
      </p:pic>
      <p:pic>
        <p:nvPicPr>
          <p:cNvPr id="5" name="Picture 4" descr="IMG_20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2362200"/>
            <a:ext cx="3048000" cy="20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m3:</a:t>
            </a:r>
            <a:br>
              <a:rPr lang="en-US" dirty="0" smtClean="0"/>
            </a:br>
            <a:r>
              <a:rPr lang="en-US" dirty="0" smtClean="0"/>
              <a:t>High Tech Wire!</a:t>
            </a:r>
            <a:endParaRPr lang="en-US" dirty="0"/>
          </a:p>
        </p:txBody>
      </p:sp>
      <p:pic>
        <p:nvPicPr>
          <p:cNvPr id="4" name="Content Placeholder 3" descr="WIRE_3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5769" y="1600200"/>
            <a:ext cx="4299262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981200" y="457200"/>
            <a:ext cx="6934200" cy="2116138"/>
          </a:xfrm>
        </p:spPr>
        <p:txBody>
          <a:bodyPr/>
          <a:lstStyle/>
          <a:p>
            <a:r>
              <a:rPr lang="en-US" dirty="0" smtClean="0"/>
              <a:t>STORY OF LOCKS, LIES, and HIGH INSECURITY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>
          <a:xfrm>
            <a:off x="1905000" y="2362200"/>
            <a:ext cx="6400800" cy="3962400"/>
          </a:xfrm>
        </p:spPr>
        <p:txBody>
          <a:bodyPr/>
          <a:lstStyle/>
          <a:p>
            <a:r>
              <a:rPr lang="en-US" dirty="0" smtClean="0"/>
              <a:t>Dominant high security lock maker</a:t>
            </a:r>
          </a:p>
          <a:p>
            <a:r>
              <a:rPr lang="en-US" dirty="0" smtClean="0"/>
              <a:t>40 year history of security</a:t>
            </a:r>
          </a:p>
          <a:p>
            <a:r>
              <a:rPr lang="en-US" dirty="0" smtClean="0"/>
              <a:t>Many expert attempts to crack with limited success, complicated tools</a:t>
            </a:r>
          </a:p>
          <a:p>
            <a:r>
              <a:rPr lang="en-US" dirty="0" smtClean="0"/>
              <a:t>Misstatements and disinformation</a:t>
            </a:r>
          </a:p>
          <a:p>
            <a:r>
              <a:rPr lang="en-US" dirty="0" smtClean="0"/>
              <a:t>18 month research project results:</a:t>
            </a:r>
          </a:p>
          <a:p>
            <a:r>
              <a:rPr lang="en-US" dirty="0" smtClean="0"/>
              <a:t>	Total compromise of security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PROJECT: Picking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the locks in as little as 30 seconds</a:t>
            </a:r>
          </a:p>
          <a:p>
            <a:r>
              <a:rPr lang="en-US" dirty="0" smtClean="0"/>
              <a:t>Standard picks, not high tech tools</a:t>
            </a:r>
          </a:p>
          <a:p>
            <a:r>
              <a:rPr lang="en-US" dirty="0" smtClean="0"/>
              <a:t>Use of another key in the system to set the sidebar code</a:t>
            </a:r>
          </a:p>
          <a:p>
            <a:r>
              <a:rPr lang="en-US" dirty="0" smtClean="0"/>
              <a:t>Pick all pins or individual pins</a:t>
            </a:r>
          </a:p>
          <a:p>
            <a:r>
              <a:rPr lang="en-US" dirty="0" smtClean="0"/>
              <a:t>Neutralize the sidebar as security layer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PICKING</a:t>
            </a:r>
            <a:endParaRPr lang="en-US" dirty="0"/>
          </a:p>
        </p:txBody>
      </p:sp>
      <p:pic>
        <p:nvPicPr>
          <p:cNvPr id="4" name="Content Placeholder 3" descr="PICK_2 copy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199" y="1524000"/>
            <a:ext cx="3561735" cy="2667000"/>
          </a:xfrm>
        </p:spPr>
      </p:pic>
      <p:pic>
        <p:nvPicPr>
          <p:cNvPr id="5" name="Picture 4" descr="PICKS_ENGADGET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657600"/>
            <a:ext cx="3429000" cy="2708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A MEDECO LOCK</a:t>
            </a:r>
            <a:endParaRPr lang="en-US" dirty="0"/>
          </a:p>
        </p:txBody>
      </p:sp>
      <p:pic>
        <p:nvPicPr>
          <p:cNvPr id="4" name="Content Placeholder 3" descr="pick_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550" y="1600200"/>
            <a:ext cx="67437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PROJECT: Decode Top Level Master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the sidebar code in special system where multiple sidebar codes are employed to protect one or more locks</a:t>
            </a:r>
          </a:p>
          <a:p>
            <a:r>
              <a:rPr lang="en-US" dirty="0" smtClean="0"/>
              <a:t>Decode the TMK</a:t>
            </a:r>
          </a:p>
          <a:p>
            <a:r>
              <a:rPr lang="en-US" dirty="0" smtClean="0"/>
              <a:t>OWN the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PROJECT: Forced Entry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Deadbolt  attacks on all three versions</a:t>
            </a:r>
          </a:p>
          <a:p>
            <a:pPr lvl="1"/>
            <a:r>
              <a:rPr lang="en-US" dirty="0" smtClean="0"/>
              <a:t> Deadbolt 1 and 2: 30 seconds</a:t>
            </a:r>
          </a:p>
          <a:p>
            <a:pPr lvl="1"/>
            <a:r>
              <a:rPr lang="en-US" dirty="0" smtClean="0"/>
              <a:t>Deadbolt 3: New hybrid technique of reverse picking</a:t>
            </a:r>
          </a:p>
          <a:p>
            <a:r>
              <a:rPr lang="en-US" dirty="0" smtClean="0"/>
              <a:t>Mortise and rim cylinders</a:t>
            </a:r>
          </a:p>
          <a:p>
            <a:pPr lvl="1"/>
            <a:r>
              <a:rPr lang="en-US" dirty="0" smtClean="0"/>
              <a:t>Prior intelligence + simulated  key</a:t>
            </a:r>
          </a:p>
          <a:p>
            <a:r>
              <a:rPr lang="en-US" dirty="0" smtClean="0"/>
              <a:t>Interchangeable core locks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DEADBOLT ATTACK</a:t>
            </a:r>
            <a:endParaRPr lang="en-US" dirty="0"/>
          </a:p>
        </p:txBody>
      </p:sp>
      <p:pic>
        <p:nvPicPr>
          <p:cNvPr id="4" name="Content Placeholder 3" descr="13_DEADBOLT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5400" y="2260600"/>
            <a:ext cx="5080000" cy="317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DEADBOLT BYPASS: 2$ Screwdriver + $.25 materials</a:t>
            </a:r>
            <a:endParaRPr lang="en-US" dirty="0"/>
          </a:p>
        </p:txBody>
      </p:sp>
      <p:pic>
        <p:nvPicPr>
          <p:cNvPr id="4" name="Content Placeholder 3" descr="MANIPULATOR_4_5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799" y="2362200"/>
            <a:ext cx="6927273" cy="914400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MORTISE CYLINDER </a:t>
            </a:r>
            <a:endParaRPr lang="en-US" dirty="0"/>
          </a:p>
        </p:txBody>
      </p:sp>
      <p:pic>
        <p:nvPicPr>
          <p:cNvPr id="4" name="Content Placeholder 3" descr="13_MORTISE_1_35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371600"/>
            <a:ext cx="3213100" cy="3167199"/>
          </a:xfrm>
        </p:spPr>
      </p:pic>
      <p:pic>
        <p:nvPicPr>
          <p:cNvPr id="5" name="Picture 4" descr="13_MORTISE_24_400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352800"/>
            <a:ext cx="3163860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MORTISE ATTACK</a:t>
            </a:r>
            <a:endParaRPr lang="en-US" dirty="0"/>
          </a:p>
        </p:txBody>
      </p:sp>
      <p:pic>
        <p:nvPicPr>
          <p:cNvPr id="4" name="Content Placeholder 3" descr="13_MORTISE_20_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752600"/>
            <a:ext cx="6858000" cy="43548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THE DOTS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CRITICAL FAILURES</a:t>
            </a:r>
          </a:p>
          <a:p>
            <a:r>
              <a:rPr lang="en-US" dirty="0" smtClean="0"/>
              <a:t>Original </a:t>
            </a:r>
            <a:r>
              <a:rPr lang="en-US" dirty="0" smtClean="0">
                <a:sym typeface="Wingdings" pitchFamily="2" charset="2"/>
              </a:rPr>
              <a:t> Biaxial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pin design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code assignment</a:t>
            </a:r>
          </a:p>
          <a:p>
            <a:r>
              <a:rPr lang="en-US" dirty="0" smtClean="0">
                <a:sym typeface="Wingdings" pitchFamily="2" charset="2"/>
              </a:rPr>
              <a:t>Biaxial - m3 design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	M3 slider geometry = .040” offset</a:t>
            </a:r>
          </a:p>
          <a:p>
            <a:pPr lvl="1">
              <a:buNone/>
            </a:pPr>
            <a:r>
              <a:rPr lang="en-US" dirty="0" smtClean="0"/>
              <a:t>	Key simulation  </a:t>
            </a:r>
          </a:p>
          <a:p>
            <a:pPr lvl="1">
              <a:buNone/>
            </a:pPr>
            <a:r>
              <a:rPr lang="en-US" dirty="0" smtClean="0"/>
              <a:t>	.007” keyway widening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SECURITY LOCKS: Why Important?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 Critical Infrastructure, high value targets</a:t>
            </a:r>
          </a:p>
          <a:p>
            <a:r>
              <a:rPr lang="en-US" dirty="0" smtClean="0"/>
              <a:t>Stringent security requirements</a:t>
            </a:r>
          </a:p>
          <a:p>
            <a:r>
              <a:rPr lang="en-US" dirty="0" smtClean="0"/>
              <a:t>High security Standards </a:t>
            </a:r>
          </a:p>
          <a:p>
            <a:r>
              <a:rPr lang="en-US" dirty="0" smtClean="0"/>
              <a:t>Threat level is higher</a:t>
            </a:r>
          </a:p>
          <a:p>
            <a:r>
              <a:rPr lang="en-US" dirty="0" smtClean="0"/>
              <a:t>Protect against Forced, Covert entry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DOTS!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FORCED ENTRY</a:t>
            </a:r>
          </a:p>
          <a:p>
            <a:r>
              <a:rPr lang="en-US" dirty="0" smtClean="0"/>
              <a:t>Original Deadbolt  design</a:t>
            </a:r>
          </a:p>
          <a:p>
            <a:r>
              <a:rPr lang="en-US" dirty="0" smtClean="0"/>
              <a:t>Fatal design flaw: 30 seconds bypass</a:t>
            </a:r>
          </a:p>
          <a:p>
            <a:r>
              <a:rPr lang="en-US" dirty="0" smtClean="0"/>
              <a:t>Later deadbolt designs: new attacks</a:t>
            </a:r>
          </a:p>
          <a:p>
            <a:r>
              <a:rPr lang="en-US" dirty="0" smtClean="0"/>
              <a:t>Mortise and rim cylinders</a:t>
            </a:r>
          </a:p>
          <a:p>
            <a:r>
              <a:rPr lang="en-US" dirty="0" smtClean="0"/>
              <a:t>Inherent design problem: .065” plug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DOTS: BILEVEL 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2007 Bilevel locks introduced</a:t>
            </a:r>
          </a:p>
          <a:p>
            <a:r>
              <a:rPr lang="en-US" dirty="0" smtClean="0"/>
              <a:t>Integrate low and high security to compete</a:t>
            </a:r>
          </a:p>
          <a:p>
            <a:r>
              <a:rPr lang="en-US" dirty="0" smtClean="0"/>
              <a:t>Flawed design, will affect system security when integrated into high security system</a:t>
            </a:r>
          </a:p>
          <a:p>
            <a:r>
              <a:rPr lang="en-US" dirty="0" smtClean="0"/>
              <a:t>Borescope decoding of aft pins to compromise security of entire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DECODE PIN ANGLES</a:t>
            </a:r>
            <a:endParaRPr lang="en-US" dirty="0"/>
          </a:p>
        </p:txBody>
      </p:sp>
      <p:pic>
        <p:nvPicPr>
          <p:cNvPr id="5" name="Picture 4" descr="MEDECO_M3_SCOPE_AFT_RIGHT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1" y="1600200"/>
            <a:ext cx="3444630" cy="3276600"/>
          </a:xfrm>
          <a:prstGeom prst="rect">
            <a:avLst/>
          </a:prstGeom>
        </p:spPr>
      </p:pic>
      <p:pic>
        <p:nvPicPr>
          <p:cNvPr id="7" name="Content Placeholder 6" descr="AFT_R_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7800" y="1600200"/>
            <a:ext cx="3503173" cy="327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THE DOTS: </a:t>
            </a:r>
            <a:br>
              <a:rPr lang="en-US" dirty="0" smtClean="0"/>
            </a:br>
            <a:r>
              <a:rPr lang="en-US" dirty="0" smtClean="0"/>
              <a:t>The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Biaxial Code  assignment:  Reverse Engineer for all non-master key systems</a:t>
            </a:r>
          </a:p>
          <a:p>
            <a:r>
              <a:rPr lang="en-US" dirty="0" smtClean="0"/>
              <a:t>Gate tolerance: 4 keys to open</a:t>
            </a:r>
          </a:p>
          <a:p>
            <a:r>
              <a:rPr lang="en-US" dirty="0" smtClean="0"/>
              <a:t>NEW CONCEPT: Code Setting keys</a:t>
            </a:r>
          </a:p>
          <a:p>
            <a:r>
              <a:rPr lang="en-US" dirty="0" smtClean="0"/>
              <a:t>Sidebar leg-gate interface: NEW CONCEPT: Setting sidebar code</a:t>
            </a:r>
          </a:p>
          <a:p>
            <a:r>
              <a:rPr lang="en-US" dirty="0" smtClean="0"/>
              <a:t>M3 Wider keyway: Simulated blanks</a:t>
            </a:r>
          </a:p>
          <a:p>
            <a:r>
              <a:rPr lang="en-US" dirty="0" smtClean="0"/>
              <a:t>Slider design: paper clip offset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KEYS TO THE KINGDOM</a:t>
            </a:r>
            <a:endParaRPr lang="en-US" dirty="0"/>
          </a:p>
        </p:txBody>
      </p:sp>
      <p:pic>
        <p:nvPicPr>
          <p:cNvPr id="4" name="Content Placeholder 3" descr="TRYOUT_KEYS_COMPOSITE_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799" y="1447800"/>
            <a:ext cx="7006897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TO BE LEARNED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Patents do not assure security</a:t>
            </a:r>
          </a:p>
          <a:p>
            <a:r>
              <a:rPr lang="en-US" dirty="0" smtClean="0"/>
              <a:t>Apparent security v. actual security</a:t>
            </a:r>
          </a:p>
          <a:p>
            <a:r>
              <a:rPr lang="en-US" dirty="0" smtClean="0"/>
              <a:t>40 years of invincibility means nothing</a:t>
            </a:r>
          </a:p>
          <a:p>
            <a:r>
              <a:rPr lang="en-US" dirty="0" smtClean="0"/>
              <a:t>New methods of attack</a:t>
            </a:r>
          </a:p>
          <a:p>
            <a:r>
              <a:rPr lang="en-US" dirty="0" smtClean="0"/>
              <a:t>Corporate arrogance  and  misrepresentation</a:t>
            </a:r>
          </a:p>
          <a:p>
            <a:r>
              <a:rPr lang="en-US" dirty="0" smtClean="0"/>
              <a:t>“If it wasn’t invented here” mentality</a:t>
            </a:r>
          </a:p>
          <a:p>
            <a:r>
              <a:rPr lang="en-US" dirty="0" smtClean="0"/>
              <a:t>All mechanical locks have vulnerabilities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 ATTACK: Bumping a Medeco Lock</a:t>
            </a:r>
            <a:endParaRPr lang="en-US" dirty="0"/>
          </a:p>
        </p:txBody>
      </p:sp>
      <p:pic>
        <p:nvPicPr>
          <p:cNvPr id="6" name="JennaLynn-Medeco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62200" y="2019300"/>
            <a:ext cx="54864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OPEN IN THIRTY SECONDS: Cracking one of the most secure locks in America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828800" y="4267200"/>
            <a:ext cx="6400800" cy="2209800"/>
          </a:xfrm>
        </p:spPr>
        <p:txBody>
          <a:bodyPr/>
          <a:lstStyle/>
          <a:p>
            <a:r>
              <a:rPr lang="en-US" dirty="0" smtClean="0"/>
              <a:t>© 2008 Marc Weber Tobias and </a:t>
            </a:r>
          </a:p>
          <a:p>
            <a:r>
              <a:rPr lang="en-US" dirty="0" smtClean="0"/>
              <a:t>Tobias Bluzmanis</a:t>
            </a:r>
          </a:p>
          <a:p>
            <a:r>
              <a:rPr lang="en-US" dirty="0" smtClean="0">
                <a:hlinkClick r:id="rId2"/>
              </a:rPr>
              <a:t>www.security.org</a:t>
            </a:r>
            <a:endParaRPr lang="en-US" dirty="0" smtClean="0"/>
          </a:p>
          <a:p>
            <a:r>
              <a:rPr lang="en-US" dirty="0" smtClean="0"/>
              <a:t>mwtobias@security.org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Dominant high security lock maker in U.S.</a:t>
            </a:r>
          </a:p>
          <a:p>
            <a:r>
              <a:rPr lang="en-US" dirty="0" smtClean="0"/>
              <a:t>Owns 70+ Percent of U.S. high security market for commercial and government</a:t>
            </a:r>
          </a:p>
          <a:p>
            <a:r>
              <a:rPr lang="en-US" dirty="0" smtClean="0"/>
              <a:t>Major government contracts</a:t>
            </a:r>
          </a:p>
          <a:p>
            <a:r>
              <a:rPr lang="en-US" dirty="0" smtClean="0"/>
              <a:t>In UK, France, Europe, South America</a:t>
            </a:r>
          </a:p>
          <a:p>
            <a:r>
              <a:rPr lang="en-US" dirty="0" smtClean="0"/>
              <a:t>Relied upon for highest security everywhere</a:t>
            </a:r>
          </a:p>
          <a:p>
            <a:r>
              <a:rPr lang="en-US" dirty="0" smtClean="0"/>
              <a:t>Considered almost invincible by experts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MEDECO CASE STUDY IS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Insight into design of high security locks</a:t>
            </a:r>
          </a:p>
          <a:p>
            <a:r>
              <a:rPr lang="en-US" dirty="0" smtClean="0"/>
              <a:t>Patents are no assurance of security</a:t>
            </a:r>
          </a:p>
          <a:p>
            <a:r>
              <a:rPr lang="en-US" dirty="0" smtClean="0"/>
              <a:t>Appearance of security v. Real World</a:t>
            </a:r>
          </a:p>
          <a:p>
            <a:r>
              <a:rPr lang="en-US" dirty="0" smtClean="0"/>
              <a:t>Undue reliance on Standards</a:t>
            </a:r>
          </a:p>
          <a:p>
            <a:r>
              <a:rPr lang="en-US" dirty="0" smtClean="0"/>
              <a:t>Manufacturer knowledge and Representations</a:t>
            </a:r>
          </a:p>
          <a:p>
            <a:r>
              <a:rPr lang="en-US" dirty="0" smtClean="0"/>
              <a:t>Methodology of attack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METHODOLOGY  FOR HIGH SECURITY 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and believe nothing</a:t>
            </a:r>
          </a:p>
          <a:p>
            <a:r>
              <a:rPr lang="en-US" dirty="0" smtClean="0"/>
              <a:t>Ignore the experts</a:t>
            </a:r>
          </a:p>
          <a:p>
            <a:r>
              <a:rPr lang="en-US" dirty="0" smtClean="0"/>
              <a:t>Think “out of the box”</a:t>
            </a:r>
          </a:p>
          <a:p>
            <a:r>
              <a:rPr lang="en-US" dirty="0" smtClean="0"/>
              <a:t>Consider prior methods of attack</a:t>
            </a:r>
          </a:p>
          <a:p>
            <a:r>
              <a:rPr lang="en-US" dirty="0" smtClean="0"/>
              <a:t>Always believe there is a vulnerability</a:t>
            </a:r>
          </a:p>
          <a:p>
            <a:r>
              <a:rPr lang="en-US" dirty="0" smtClean="0"/>
              <a:t>WORK THE PROBLEM</a:t>
            </a:r>
          </a:p>
          <a:p>
            <a:pPr lvl="1"/>
            <a:r>
              <a:rPr lang="en-US" dirty="0" smtClean="0"/>
              <a:t>Consider all aspects and design parameters</a:t>
            </a:r>
          </a:p>
          <a:p>
            <a:pPr lvl="1"/>
            <a:r>
              <a:rPr lang="en-US" dirty="0" smtClean="0"/>
              <a:t>Do not exclude any solution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1970 Original Lock introduced</a:t>
            </a:r>
          </a:p>
          <a:p>
            <a:r>
              <a:rPr lang="en-US" dirty="0" smtClean="0"/>
              <a:t>1985 Biaxial, Second generation</a:t>
            </a:r>
          </a:p>
          <a:p>
            <a:r>
              <a:rPr lang="en-US" dirty="0" smtClean="0"/>
              <a:t>2003 m3 Third generation</a:t>
            </a:r>
          </a:p>
          <a:p>
            <a:r>
              <a:rPr lang="en-US" dirty="0" smtClean="0"/>
              <a:t>2006 Bumping introduced to America</a:t>
            </a:r>
          </a:p>
          <a:p>
            <a:pPr lvl="1"/>
            <a:r>
              <a:rPr lang="en-US" dirty="0" smtClean="0"/>
              <a:t>Medeco announces “Bump-Proof”</a:t>
            </a:r>
          </a:p>
          <a:p>
            <a:r>
              <a:rPr lang="en-US" dirty="0" smtClean="0"/>
              <a:t>2007  Revised to “Virtually Bump-Proof”</a:t>
            </a:r>
          </a:p>
          <a:p>
            <a:r>
              <a:rPr lang="en-US" dirty="0" smtClean="0"/>
              <a:t>2007 Revised to  “Virtually  Resistant”</a:t>
            </a:r>
          </a:p>
          <a:p>
            <a:r>
              <a:rPr lang="en-US" dirty="0" smtClean="0"/>
              <a:t>2008 No public statements by Medeco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ock And Key">
  <a:themeElements>
    <a:clrScheme name="Default Design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</TotalTime>
  <Words>1311</Words>
  <Application>Microsoft PowerPoint</Application>
  <PresentationFormat>On-screen Show (4:3)</PresentationFormat>
  <Paragraphs>254</Paragraphs>
  <Slides>57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Lock And Key</vt:lpstr>
      <vt:lpstr>Custom Design</vt:lpstr>
      <vt:lpstr>OPEN IN THIRTY SECONDS:</vt:lpstr>
      <vt:lpstr>MEDECO LOCKS  PROTECT THE ROYAL PALACE</vt:lpstr>
      <vt:lpstr>MEDECO HIGH SECURITY</vt:lpstr>
      <vt:lpstr>STORY OF LOCKS, LIES, and HIGH INSECURITY</vt:lpstr>
      <vt:lpstr>HIGH SECURITY LOCKS: Why Important? </vt:lpstr>
      <vt:lpstr>MEDECO HISTORY</vt:lpstr>
      <vt:lpstr>WHY THE MEDECO CASE STUDY IS IMPORTANT</vt:lpstr>
      <vt:lpstr>ATTACK METHODOLOGY  FOR HIGH SECURITY LOCKS</vt:lpstr>
      <vt:lpstr>MEDECO TIMELINE</vt:lpstr>
      <vt:lpstr>OUR TIMELINE</vt:lpstr>
      <vt:lpstr>TOBIAS ATTACK: How it all started</vt:lpstr>
      <vt:lpstr>TOBIAS DECODER:  Medeco said: “Crackpot!”</vt:lpstr>
      <vt:lpstr>WHY WE DID IT?</vt:lpstr>
      <vt:lpstr>CONVENTIONAL v.  HIGH SECURITY LOCKS</vt:lpstr>
      <vt:lpstr>CONVENTIONAL PI N TUMBLER DESIGN</vt:lpstr>
      <vt:lpstr>4,000 YEAR OLD DESIGN</vt:lpstr>
      <vt:lpstr>MODERN PIN TUMBLER</vt:lpstr>
      <vt:lpstr>MEDECO LOCKS:  Why are they Secure?</vt:lpstr>
      <vt:lpstr>MEDECO LOCKS:  3 Independent Security Layers </vt:lpstr>
      <vt:lpstr>MEDECO TWISTING PINS: 3 Angles + 2 Positions</vt:lpstr>
      <vt:lpstr>MEDECO ROTATING TUMBLER</vt:lpstr>
      <vt:lpstr>MEDECO LOCK CUTAWAY </vt:lpstr>
      <vt:lpstr>SECURITY  CONCEPTS: Sidebar IS Medeco Security</vt:lpstr>
      <vt:lpstr>PLUG AND SIDEBAR:  All pins aligned</vt:lpstr>
      <vt:lpstr>SIDEBAR RETRACTED</vt:lpstr>
      <vt:lpstr>MEDECO MISTAKES</vt:lpstr>
      <vt:lpstr>PLUG AND SIDEBAR: Locked</vt:lpstr>
      <vt:lpstr>DESIGN = VULNERABILITIES</vt:lpstr>
      <vt:lpstr>MEDECO DESIGN:  Exploit design vulnerabilities</vt:lpstr>
      <vt:lpstr>MEDECO DESIGNS:  More vulnerabilities</vt:lpstr>
      <vt:lpstr>MEDECO CODEBOOK:  At the heart of security</vt:lpstr>
      <vt:lpstr>KEY CODES:  Vertical Bitting and Sidebar</vt:lpstr>
      <vt:lpstr>RESULTS OF PROJECT: Bumping</vt:lpstr>
      <vt:lpstr>MEDECO BUMP KEY</vt:lpstr>
      <vt:lpstr>RESULTS OF PROJECT: Key Control and Key Security</vt:lpstr>
      <vt:lpstr>SIMULATED BLANKS: Any m3 and Many Biaxial Locks</vt:lpstr>
      <vt:lpstr>SIMULATED BLANKS</vt:lpstr>
      <vt:lpstr>M3 SLIDER:  Bypass with a Paper clip</vt:lpstr>
      <vt:lpstr>SECURITY OF m3: High Tech Wire!</vt:lpstr>
      <vt:lpstr>RESULTS OF PROJECT: Picking</vt:lpstr>
      <vt:lpstr>CONVENTIONAL PICKING</vt:lpstr>
      <vt:lpstr>PICKING A MEDECO LOCK</vt:lpstr>
      <vt:lpstr>RESULTS OF PROJECT: Decode Top Level Master Key</vt:lpstr>
      <vt:lpstr>RESULTS OF PROJECT: Forced Entry Techniques</vt:lpstr>
      <vt:lpstr>DEADBOLT ATTACK</vt:lpstr>
      <vt:lpstr>DEADBOLT BYPASS: 2$ Screwdriver + $.25 materials</vt:lpstr>
      <vt:lpstr>MORTISE CYLINDER </vt:lpstr>
      <vt:lpstr>MORTISE ATTACK</vt:lpstr>
      <vt:lpstr>CONNECTING THE DOTS</vt:lpstr>
      <vt:lpstr>MORE DOTS!</vt:lpstr>
      <vt:lpstr>MORE DOTS: BILEVEL LOCK</vt:lpstr>
      <vt:lpstr>DECODE PIN ANGLES</vt:lpstr>
      <vt:lpstr>CONNECTING THE DOTS:  The Results</vt:lpstr>
      <vt:lpstr>4 KEYS TO THE KINGDOM</vt:lpstr>
      <vt:lpstr>LESSONS TO BE LEARNED</vt:lpstr>
      <vt:lpstr>REAL WORLD ATTACK: Bumping a Medeco Lock</vt:lpstr>
      <vt:lpstr>OPEN IN THIRTY SECONDS: Cracking one of the most secure locks in America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MARC WEBER TOBIAS</dc:creator>
  <cp:lastModifiedBy> MARC WEBER TOBIAS</cp:lastModifiedBy>
  <cp:revision>93</cp:revision>
  <cp:lastPrinted>1601-01-01T00:00:00Z</cp:lastPrinted>
  <dcterms:created xsi:type="dcterms:W3CDTF">2008-04-13T05:51:28Z</dcterms:created>
  <dcterms:modified xsi:type="dcterms:W3CDTF">2008-04-19T07:39:45Z</dcterms:modified>
</cp:coreProperties>
</file>