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58"/>
  </p:notesMasterIdLst>
  <p:sldIdLst>
    <p:sldId id="257" r:id="rId3"/>
    <p:sldId id="258" r:id="rId4"/>
    <p:sldId id="301" r:id="rId5"/>
    <p:sldId id="256" r:id="rId6"/>
    <p:sldId id="260" r:id="rId7"/>
    <p:sldId id="261" r:id="rId8"/>
    <p:sldId id="262" r:id="rId9"/>
    <p:sldId id="264" r:id="rId10"/>
    <p:sldId id="259" r:id="rId11"/>
    <p:sldId id="287" r:id="rId12"/>
    <p:sldId id="265" r:id="rId13"/>
    <p:sldId id="302" r:id="rId14"/>
    <p:sldId id="266" r:id="rId15"/>
    <p:sldId id="282" r:id="rId16"/>
    <p:sldId id="306" r:id="rId17"/>
    <p:sldId id="307" r:id="rId18"/>
    <p:sldId id="308" r:id="rId19"/>
    <p:sldId id="272" r:id="rId20"/>
    <p:sldId id="278" r:id="rId21"/>
    <p:sldId id="311" r:id="rId22"/>
    <p:sldId id="289" r:id="rId23"/>
    <p:sldId id="288" r:id="rId24"/>
    <p:sldId id="273" r:id="rId25"/>
    <p:sldId id="290" r:id="rId26"/>
    <p:sldId id="292" r:id="rId27"/>
    <p:sldId id="274" r:id="rId28"/>
    <p:sldId id="291" r:id="rId29"/>
    <p:sldId id="275" r:id="rId30"/>
    <p:sldId id="276" r:id="rId31"/>
    <p:sldId id="279" r:id="rId32"/>
    <p:sldId id="280" r:id="rId33"/>
    <p:sldId id="281" r:id="rId34"/>
    <p:sldId id="268" r:id="rId35"/>
    <p:sldId id="293" r:id="rId36"/>
    <p:sldId id="267" r:id="rId37"/>
    <p:sldId id="299" r:id="rId38"/>
    <p:sldId id="300" r:id="rId39"/>
    <p:sldId id="303" r:id="rId40"/>
    <p:sldId id="304" r:id="rId41"/>
    <p:sldId id="269" r:id="rId42"/>
    <p:sldId id="295" r:id="rId43"/>
    <p:sldId id="294" r:id="rId44"/>
    <p:sldId id="270" r:id="rId45"/>
    <p:sldId id="271" r:id="rId46"/>
    <p:sldId id="296" r:id="rId47"/>
    <p:sldId id="312" r:id="rId48"/>
    <p:sldId id="277" r:id="rId49"/>
    <p:sldId id="284" r:id="rId50"/>
    <p:sldId id="285" r:id="rId51"/>
    <p:sldId id="305" r:id="rId52"/>
    <p:sldId id="283" r:id="rId53"/>
    <p:sldId id="286" r:id="rId54"/>
    <p:sldId id="263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048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4/20/2008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OPEN IN THIRTY SECONDS: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 story of corporate arrogance, embedded design deficiencies, and misstatements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2003 Determine m3 slider problem</a:t>
            </a:r>
          </a:p>
          <a:p>
            <a:r>
              <a:rPr lang="en-US" dirty="0" smtClean="0"/>
              <a:t>2006 Bumping demonstration: Medeco announces bump-proof  locks</a:t>
            </a:r>
          </a:p>
          <a:p>
            <a:r>
              <a:rPr lang="en-US" dirty="0" smtClean="0"/>
              <a:t>2006 key simulation: No more key control</a:t>
            </a:r>
          </a:p>
          <a:p>
            <a:r>
              <a:rPr lang="en-US" dirty="0" smtClean="0"/>
              <a:t>2006 Demonstrated bumping and picking of Medeco locks</a:t>
            </a:r>
          </a:p>
          <a:p>
            <a:r>
              <a:rPr lang="en-US" dirty="0" smtClean="0"/>
              <a:t>2007 File patents</a:t>
            </a:r>
          </a:p>
          <a:p>
            <a:r>
              <a:rPr lang="en-US" dirty="0" smtClean="0"/>
              <a:t>2008: Book and CD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ATTACK: How it all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2006: Marc Tobias, Barry Wels, Matt Fiddler introduce Bump  keys to U.S. at Defcon and HOPE in July/August 2006</a:t>
            </a:r>
          </a:p>
          <a:p>
            <a:r>
              <a:rPr lang="en-US" dirty="0" smtClean="0"/>
              <a:t>Medeco press release: “Bump-Proof”</a:t>
            </a:r>
          </a:p>
          <a:p>
            <a:r>
              <a:rPr lang="en-US" dirty="0" smtClean="0"/>
              <a:t>Tobias Bluzmanis files patent for decoder, Medeco says he is a “crackpot”</a:t>
            </a:r>
          </a:p>
          <a:p>
            <a:r>
              <a:rPr lang="en-US" dirty="0" smtClean="0"/>
              <a:t>Marc Tobias + Tobias Bluzmanis begin 18 month research project to crack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said: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DID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Medeco is relied upon to protect everything</a:t>
            </a:r>
          </a:p>
          <a:p>
            <a:r>
              <a:rPr lang="en-US" dirty="0" smtClean="0"/>
              <a:t>Biggest target + arrogance + vulnerable</a:t>
            </a:r>
          </a:p>
          <a:p>
            <a:r>
              <a:rPr lang="en-US" dirty="0" smtClean="0"/>
              <a:t>40 year old technology</a:t>
            </a:r>
          </a:p>
          <a:p>
            <a:r>
              <a:rPr lang="en-US" dirty="0" smtClean="0"/>
              <a:t>We determined we could bump the locks</a:t>
            </a:r>
          </a:p>
          <a:p>
            <a:r>
              <a:rPr lang="en-US" dirty="0" smtClean="0"/>
              <a:t>Extremely complex project</a:t>
            </a:r>
          </a:p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MEDECO SAID WE COULD NOT DO IT!</a:t>
            </a:r>
          </a:p>
          <a:p>
            <a:r>
              <a:rPr lang="en-US" dirty="0" smtClean="0"/>
              <a:t>An intellectual challenge!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v. </a:t>
            </a:r>
            <a:br>
              <a:rPr lang="en-US" dirty="0" smtClean="0"/>
            </a:br>
            <a:r>
              <a:rPr lang="en-US" dirty="0" smtClean="0"/>
              <a:t>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CONVENTIONAL CYLINDERS</a:t>
            </a:r>
          </a:p>
          <a:p>
            <a:pPr lvl="1"/>
            <a:r>
              <a:rPr lang="en-US" dirty="0" smtClean="0"/>
              <a:t>Easy to pick and bump open</a:t>
            </a:r>
          </a:p>
          <a:p>
            <a:pPr lvl="1"/>
            <a:r>
              <a:rPr lang="en-US" dirty="0" smtClean="0"/>
              <a:t>No key control</a:t>
            </a:r>
          </a:p>
          <a:p>
            <a:pPr lvl="1"/>
            <a:r>
              <a:rPr lang="en-US" dirty="0" smtClean="0"/>
              <a:t>Limited forced entry resistance</a:t>
            </a:r>
          </a:p>
          <a:p>
            <a:r>
              <a:rPr lang="en-US" dirty="0" smtClean="0"/>
              <a:t>HIGH SECURITY CYLINDERS</a:t>
            </a:r>
          </a:p>
          <a:p>
            <a:pPr lvl="1"/>
            <a:r>
              <a:rPr lang="en-US" dirty="0" smtClean="0"/>
              <a:t>UL and BHMA/ANSI  Standards</a:t>
            </a:r>
          </a:p>
          <a:p>
            <a:pPr lvl="1"/>
            <a:r>
              <a:rPr lang="en-US" dirty="0" smtClean="0"/>
              <a:t>Higher quality and tolerances</a:t>
            </a:r>
          </a:p>
          <a:p>
            <a:pPr lvl="1"/>
            <a:r>
              <a:rPr lang="en-US" dirty="0" smtClean="0"/>
              <a:t>Resistance to Forced and Covert Entry</a:t>
            </a:r>
          </a:p>
          <a:p>
            <a:pPr lvl="1"/>
            <a:r>
              <a:rPr lang="en-US" dirty="0" smtClean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 N TUMBLER DESIGN</a:t>
            </a:r>
            <a:endParaRPr lang="en-US" dirty="0"/>
          </a:p>
        </p:txBody>
      </p:sp>
      <p:pic>
        <p:nvPicPr>
          <p:cNvPr id="4" name="Content Placeholder 3" descr="LOCK_IMAGE_CYLINDER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550" y="1714500"/>
            <a:ext cx="77597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4,000 YEAR OLD DESIGN</a:t>
            </a:r>
            <a:endParaRPr lang="en-US" dirty="0"/>
          </a:p>
        </p:txBody>
      </p:sp>
      <p:pic>
        <p:nvPicPr>
          <p:cNvPr id="4" name="Content Placeholder 3" descr="EGYPT_3 copy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3556000" cy="2667000"/>
          </a:xfrm>
        </p:spPr>
      </p:pic>
      <p:pic>
        <p:nvPicPr>
          <p:cNvPr id="5" name="Picture 4" descr="EGYPT_1 copy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7600"/>
            <a:ext cx="3429000" cy="258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CKINGH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828800"/>
            <a:ext cx="6273800" cy="47053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MEDECO LOCKS  PROTECT</a:t>
            </a:r>
            <a:r>
              <a:rPr lang="en-US" baseline="0" dirty="0" smtClean="0"/>
              <a:t> THE ROYAL PALACE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ROTATING TUMBLER</a:t>
            </a:r>
            <a:endParaRPr lang="en-US" dirty="0"/>
          </a:p>
        </p:txBody>
      </p:sp>
      <p:pic>
        <p:nvPicPr>
          <p:cNvPr id="4" name="Content Placeholder 3" descr="001_MEDECO_COMPON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3346938" cy="4495800"/>
          </a:xfrm>
        </p:spPr>
      </p:pic>
      <p:pic>
        <p:nvPicPr>
          <p:cNvPr id="5" name="Picture 4" descr="003_PIN_CYLINDER_SIDE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828799"/>
            <a:ext cx="3276600" cy="440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 CUTAWAY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DESIGN: </a:t>
            </a:r>
            <a:br>
              <a:rPr lang="en-US" dirty="0" smtClean="0"/>
            </a:br>
            <a:r>
              <a:rPr lang="en-US" dirty="0" smtClean="0"/>
              <a:t>Exploit design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BEST DESIGN FEATURES</a:t>
            </a:r>
          </a:p>
          <a:p>
            <a:r>
              <a:rPr lang="en-US" dirty="0" smtClean="0"/>
              <a:t>Sidebar leg – true gate channel</a:t>
            </a:r>
          </a:p>
          <a:p>
            <a:r>
              <a:rPr lang="en-US" dirty="0" smtClean="0"/>
              <a:t>Code assignment: Biaxial 1985</a:t>
            </a:r>
          </a:p>
          <a:p>
            <a:r>
              <a:rPr lang="en-US" dirty="0" smtClean="0"/>
              <a:t>Gate – sidebar leg tolerance </a:t>
            </a:r>
          </a:p>
          <a:p>
            <a:r>
              <a:rPr lang="en-US" dirty="0" smtClean="0"/>
              <a:t>M3 design 2003</a:t>
            </a:r>
          </a:p>
          <a:p>
            <a:pPr lvl="1"/>
            <a:r>
              <a:rPr lang="en-US" dirty="0" smtClean="0"/>
              <a:t>Widen keyway .007”</a:t>
            </a:r>
          </a:p>
          <a:p>
            <a:pPr lvl="1"/>
            <a:r>
              <a:rPr lang="en-US" dirty="0" smtClean="0"/>
              <a:t>Slider geometry, .040”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4" name="Content Placeholder 3" descr="medeco-lock_face_splash_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447800"/>
            <a:ext cx="4572000" cy="4718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DESIGNS: </a:t>
            </a:r>
            <a:br>
              <a:rPr lang="en-US" dirty="0" smtClean="0"/>
            </a:br>
            <a:r>
              <a:rPr lang="en-US" dirty="0" smtClean="0"/>
              <a:t>More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pin design: fore and aft positions</a:t>
            </a:r>
          </a:p>
          <a:p>
            <a:r>
              <a:rPr lang="en-US" dirty="0" smtClean="0"/>
              <a:t>Borescope decode of aft angles</a:t>
            </a:r>
          </a:p>
          <a:p>
            <a:r>
              <a:rPr lang="en-US" dirty="0" smtClean="0"/>
              <a:t>Introduction of Bilevel in 2006</a:t>
            </a:r>
          </a:p>
          <a:p>
            <a:r>
              <a:rPr lang="en-US" dirty="0" smtClean="0"/>
              <a:t>Compromise by decoding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CODES: </a:t>
            </a:r>
            <a:br>
              <a:rPr lang="en-US" dirty="0" smtClean="0"/>
            </a:br>
            <a:r>
              <a:rPr lang="en-US" dirty="0" smtClean="0"/>
              <a:t>Vertical Bitting and Sidebar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bitting = 6 depths .025” increments</a:t>
            </a:r>
          </a:p>
          <a:p>
            <a:r>
              <a:rPr lang="en-US" dirty="0" smtClean="0"/>
              <a:t>Sidebar Pins: 3 angles, 2 positions = 6 permutations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429000"/>
          <a:ext cx="6705600" cy="228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65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Key 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457200"/>
            <a:ext cx="6934200" cy="2116138"/>
          </a:xfrm>
        </p:spPr>
        <p:txBody>
          <a:bodyPr/>
          <a:lstStyle/>
          <a:p>
            <a:r>
              <a:rPr lang="en-US" dirty="0" smtClean="0"/>
              <a:t>STORY OF LOCKS, LIES, and HIGH INSECURITY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905000" y="2362200"/>
            <a:ext cx="6400800" cy="3962400"/>
          </a:xfrm>
        </p:spPr>
        <p:txBody>
          <a:bodyPr/>
          <a:lstStyle/>
          <a:p>
            <a:r>
              <a:rPr lang="en-US" dirty="0" smtClean="0"/>
              <a:t>Dominant high security lock maker</a:t>
            </a:r>
          </a:p>
          <a:p>
            <a:r>
              <a:rPr lang="en-US" dirty="0" smtClean="0"/>
              <a:t>40 year history of security</a:t>
            </a:r>
          </a:p>
          <a:p>
            <a:r>
              <a:rPr lang="en-US" dirty="0" smtClean="0"/>
              <a:t>Many expert attempts to crack with limited success, complicated tools</a:t>
            </a:r>
          </a:p>
          <a:p>
            <a:r>
              <a:rPr lang="en-US" dirty="0" smtClean="0"/>
              <a:t>Misstatements and disinformation</a:t>
            </a:r>
          </a:p>
          <a:p>
            <a:r>
              <a:rPr lang="en-US" dirty="0" smtClean="0"/>
              <a:t>18 month research project results:</a:t>
            </a:r>
          </a:p>
          <a:p>
            <a:r>
              <a:rPr lang="en-US" dirty="0" smtClean="0"/>
              <a:t>	Total compromise of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_2 copy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524000"/>
            <a:ext cx="3561735" cy="2667000"/>
          </a:xfrm>
        </p:spPr>
      </p:pic>
      <p:pic>
        <p:nvPicPr>
          <p:cNvPr id="5" name="Picture 4" descr="PICKS_ENGADGET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57600"/>
            <a:ext cx="3429000" cy="270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FAILURES</a:t>
            </a:r>
          </a:p>
          <a:p>
            <a:r>
              <a:rPr lang="en-US" dirty="0" smtClean="0"/>
              <a:t>Original </a:t>
            </a:r>
            <a:r>
              <a:rPr lang="en-US" dirty="0" smtClean="0">
                <a:sym typeface="Wingdings" pitchFamily="2" charset="2"/>
              </a:rPr>
              <a:t> Biaxial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pin design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assignment</a:t>
            </a:r>
          </a:p>
          <a:p>
            <a:r>
              <a:rPr lang="en-US" dirty="0" smtClean="0">
                <a:sym typeface="Wingdings" pitchFamily="2" charset="2"/>
              </a:rPr>
              <a:t>Biaxial - m3 design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M3 slider geometry = .040” offset</a:t>
            </a:r>
          </a:p>
          <a:p>
            <a:pPr lvl="1">
              <a:buNone/>
            </a:pPr>
            <a:r>
              <a:rPr lang="en-US" dirty="0" smtClean="0"/>
              <a:t>	Key simulation  </a:t>
            </a:r>
          </a:p>
          <a:p>
            <a:pPr lvl="1">
              <a:buNone/>
            </a:pPr>
            <a:r>
              <a:rPr lang="en-US" dirty="0" smtClean="0"/>
              <a:t>	.007” keyway widening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ENTRY</a:t>
            </a:r>
          </a:p>
          <a:p>
            <a:r>
              <a:rPr lang="en-US" dirty="0" smtClean="0"/>
              <a:t>Original Deadbolt  design</a:t>
            </a:r>
          </a:p>
          <a:p>
            <a:r>
              <a:rPr lang="en-US" dirty="0" smtClean="0"/>
              <a:t>Fatal design flaw: 30 seconds bypass</a:t>
            </a:r>
          </a:p>
          <a:p>
            <a:r>
              <a:rPr lang="en-US" dirty="0" smtClean="0"/>
              <a:t>Later deadbolt designs: new attacks</a:t>
            </a:r>
          </a:p>
          <a:p>
            <a:r>
              <a:rPr lang="en-US" dirty="0" smtClean="0"/>
              <a:t>Mortise and rim cylinders</a:t>
            </a:r>
          </a:p>
          <a:p>
            <a:r>
              <a:rPr lang="en-US" dirty="0" smtClean="0"/>
              <a:t>Inherent design problem: .065” plug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DOTS: BILEVEL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 Bilevel locks introduced</a:t>
            </a:r>
          </a:p>
          <a:p>
            <a:r>
              <a:rPr lang="en-US" dirty="0" smtClean="0"/>
              <a:t>Integrate low and high security to compete</a:t>
            </a:r>
          </a:p>
          <a:p>
            <a:r>
              <a:rPr lang="en-US" dirty="0" smtClean="0"/>
              <a:t>Flawed design, will affect system security when integrated into high security system</a:t>
            </a:r>
          </a:p>
          <a:p>
            <a:r>
              <a:rPr lang="en-US" dirty="0" smtClean="0"/>
              <a:t>Borescope decoding of aft pins to compromise security of entire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PIN ANGLES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DOTS: </a:t>
            </a:r>
            <a:br>
              <a:rPr lang="en-US" dirty="0" smtClean="0"/>
            </a:br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Code  assignment:  Reverse Engineer for all non-master key systems</a:t>
            </a:r>
          </a:p>
          <a:p>
            <a:r>
              <a:rPr lang="en-US" dirty="0" smtClean="0"/>
              <a:t>Gate tolerance: 4 keys to open</a:t>
            </a:r>
          </a:p>
          <a:p>
            <a:r>
              <a:rPr lang="en-US" dirty="0" smtClean="0"/>
              <a:t>NEW CONCEPT: Code Setting keys</a:t>
            </a:r>
          </a:p>
          <a:p>
            <a:r>
              <a:rPr lang="en-US" dirty="0" smtClean="0"/>
              <a:t>Sidebar leg-gate interface: NEW CONCEPT: Setting sidebar code</a:t>
            </a:r>
          </a:p>
          <a:p>
            <a:r>
              <a:rPr lang="en-US" dirty="0" smtClean="0"/>
              <a:t>M3 Wider keyway: Simulated blanks</a:t>
            </a:r>
          </a:p>
          <a:p>
            <a:r>
              <a:rPr lang="en-US" dirty="0" smtClean="0"/>
              <a:t>Slider design: paper clip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KEYS TO THE KINGDOM</a:t>
            </a:r>
            <a:endParaRPr lang="en-US" dirty="0"/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447800"/>
            <a:ext cx="70068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1307</Words>
  <Application>Microsoft PowerPoint</Application>
  <PresentationFormat>On-screen Show (4:3)</PresentationFormat>
  <Paragraphs>252</Paragraphs>
  <Slides>55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Lock And Key</vt:lpstr>
      <vt:lpstr>Custom Design</vt:lpstr>
      <vt:lpstr>OPEN IN THIRTY SECONDS:</vt:lpstr>
      <vt:lpstr>MEDECO LOCKS  PROTECT THE ROYAL PALACE</vt:lpstr>
      <vt:lpstr>MEDECO HIGH SECURITY</vt:lpstr>
      <vt:lpstr>STORY OF LOCKS, LIES, and HIGH INSECURITY</vt:lpstr>
      <vt:lpstr>HIGH SECURITY LOCKS: Why Important? </vt:lpstr>
      <vt:lpstr>MEDECO HISTORY</vt:lpstr>
      <vt:lpstr>WHY THE MEDECO CASE STUDY IS IMPORTANT</vt:lpstr>
      <vt:lpstr>ATTACK METHODOLOGY  FOR HIGH SECURITY LOCKS</vt:lpstr>
      <vt:lpstr>MEDECO TIMELINE</vt:lpstr>
      <vt:lpstr>OUR TIMELINE</vt:lpstr>
      <vt:lpstr>TOBIAS ATTACK: How it all started</vt:lpstr>
      <vt:lpstr>TOBIAS DECODER:  Medeco said: “Crackpot!”</vt:lpstr>
      <vt:lpstr>WHY WE DID IT?</vt:lpstr>
      <vt:lpstr>CONVENTIONAL v.  HIGH SECURITY LOCKS</vt:lpstr>
      <vt:lpstr>CONVENTIONAL PI N TUMBLER DESIGN</vt:lpstr>
      <vt:lpstr>4,000 YEAR OLD DESIGN</vt:lpstr>
      <vt:lpstr>MODERN PIN TUMBLER</vt:lpstr>
      <vt:lpstr>MEDECO LOCKS:  Why are they Secure?</vt:lpstr>
      <vt:lpstr>MEDECO LOCKS:  3 Independent Security Layers </vt:lpstr>
      <vt:lpstr>MEDECO TWISTING PINS: 3 Angles + 2 Positions</vt:lpstr>
      <vt:lpstr>MEDECO ROTATING TUMBLER</vt:lpstr>
      <vt:lpstr>MEDECO LOCK CUTAWAY </vt:lpstr>
      <vt:lpstr>SECURITY  CONCEPTS: Sidebar IS Medeco Security</vt:lpstr>
      <vt:lpstr>PLUG AND SIDEBAR:  All pins aligned</vt:lpstr>
      <vt:lpstr>SIDEBAR RETRACTED</vt:lpstr>
      <vt:lpstr>MEDECO MISTAKES</vt:lpstr>
      <vt:lpstr>PLUG AND SIDEBAR: Locked</vt:lpstr>
      <vt:lpstr>DESIGN = VULNERABILITIES</vt:lpstr>
      <vt:lpstr>MEDECO DESIGN:  Exploit design vulnerabilities</vt:lpstr>
      <vt:lpstr>MEDECO DESIGNS:  More vulnerabilities</vt:lpstr>
      <vt:lpstr>MEDECO CODEBOOK:  At the heart of security</vt:lpstr>
      <vt:lpstr>KEY CODES:  Vertical Bitting and Sidebar</vt:lpstr>
      <vt:lpstr>RESULTS OF PROJECT: Bumping</vt:lpstr>
      <vt:lpstr>MEDECO BUMP KEY</vt:lpstr>
      <vt:lpstr>RESULTS OF PROJECT: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CONVENTIONAL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CONNECTING THE DOTS</vt:lpstr>
      <vt:lpstr>MORE DOTS!</vt:lpstr>
      <vt:lpstr>MORE DOTS: BILEVEL LOCK</vt:lpstr>
      <vt:lpstr>DECODE PIN ANGLES</vt:lpstr>
      <vt:lpstr>CONNECTING THE DOTS:  The Results</vt:lpstr>
      <vt:lpstr>4 KEYS TO THE KINGDOM</vt:lpstr>
      <vt:lpstr>LESSONS TO BE LEARNED</vt:lpstr>
      <vt:lpstr>REAL WORLD ATTACK: Bumping a Medeco Lock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94</cp:revision>
  <cp:lastPrinted>1601-01-01T00:00:00Z</cp:lastPrinted>
  <dcterms:created xsi:type="dcterms:W3CDTF">2008-04-13T05:51:28Z</dcterms:created>
  <dcterms:modified xsi:type="dcterms:W3CDTF">2008-04-20T10:20:17Z</dcterms:modified>
</cp:coreProperties>
</file>