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6" r:id="rId3"/>
    <p:sldId id="257" r:id="rId4"/>
    <p:sldId id="266" r:id="rId5"/>
    <p:sldId id="270" r:id="rId6"/>
    <p:sldId id="274" r:id="rId7"/>
    <p:sldId id="273" r:id="rId8"/>
    <p:sldId id="325" r:id="rId9"/>
    <p:sldId id="267" r:id="rId10"/>
    <p:sldId id="271" r:id="rId11"/>
    <p:sldId id="276" r:id="rId12"/>
    <p:sldId id="278" r:id="rId13"/>
    <p:sldId id="280" r:id="rId14"/>
    <p:sldId id="258" r:id="rId15"/>
    <p:sldId id="259" r:id="rId16"/>
    <p:sldId id="263" r:id="rId17"/>
    <p:sldId id="260" r:id="rId18"/>
    <p:sldId id="261" r:id="rId19"/>
    <p:sldId id="262" r:id="rId20"/>
    <p:sldId id="264" r:id="rId21"/>
    <p:sldId id="265" r:id="rId22"/>
    <p:sldId id="318" r:id="rId23"/>
    <p:sldId id="317" r:id="rId24"/>
    <p:sldId id="319" r:id="rId25"/>
    <p:sldId id="320" r:id="rId26"/>
    <p:sldId id="277" r:id="rId27"/>
    <p:sldId id="315" r:id="rId28"/>
    <p:sldId id="283" r:id="rId29"/>
    <p:sldId id="316" r:id="rId30"/>
    <p:sldId id="306" r:id="rId31"/>
    <p:sldId id="305" r:id="rId32"/>
    <p:sldId id="313" r:id="rId33"/>
    <p:sldId id="314" r:id="rId34"/>
    <p:sldId id="323" r:id="rId35"/>
    <p:sldId id="307" r:id="rId36"/>
    <p:sldId id="308" r:id="rId37"/>
    <p:sldId id="310" r:id="rId38"/>
    <p:sldId id="321" r:id="rId39"/>
    <p:sldId id="322" r:id="rId40"/>
    <p:sldId id="309" r:id="rId41"/>
    <p:sldId id="312" r:id="rId42"/>
    <p:sldId id="324" r:id="rId43"/>
    <p:sldId id="326" r:id="rId44"/>
    <p:sldId id="327" r:id="rId45"/>
    <p:sldId id="328" r:id="rId46"/>
    <p:sldId id="329" r:id="rId47"/>
    <p:sldId id="30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68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C4FFD-25E9-42FD-A566-C1668CB0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0A15-96C1-4847-9448-1F21E07A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ECBC-45D0-4AB7-BCFE-70F7F3CE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8D3-0A2B-4B99-B7B7-5C16E02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8E73-79AA-4AA0-85C2-6028F1D4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034F-05F3-410B-8476-A4674C33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C5C1-AD64-4445-88EC-096DA25B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D73-9680-454A-84A1-954FB8CF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2CA-E14E-41E2-BDD3-BAB8A39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379D-7C9F-4028-89F0-B9247AD1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F2F4-C54A-4D8B-AC5A-39A31ADD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04455D-2D44-4D82-834A-F12BC3A6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3A67-BCD1-4B65-A31D-CB755977106B}" type="datetimeFigureOut">
              <a:rPr lang="en-US" smtClean="0"/>
              <a:pPr/>
              <a:t>10/17/2010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PLASTIC_KEY1.M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ORTISE_M3_PLASTIC.avi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n.security.org/" TargetMode="External"/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bluzmanis@security.org" TargetMode="External"/><Relationship Id="rId5" Type="http://schemas.openxmlformats.org/officeDocument/2006/relationships/hyperlink" Target="mailto:mjfiddler@security.org" TargetMode="External"/><Relationship Id="rId4" Type="http://schemas.openxmlformats.org/officeDocument/2006/relationships/hyperlink" Target="mailto:mwtobias@security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CONTROL: </a:t>
            </a:r>
            <a:br>
              <a:rPr lang="en-US" dirty="0" smtClean="0"/>
            </a:br>
            <a:r>
              <a:rPr lang="en-US" dirty="0" smtClean="0"/>
              <a:t>MEDECO “VIRTUALLY RESISTANT” SECURITY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Case Study in Real World </a:t>
            </a:r>
          </a:p>
          <a:p>
            <a:pPr eaLnBrk="1" hangingPunct="1"/>
            <a:r>
              <a:rPr lang="en-US" smtClean="0"/>
              <a:t>Security Vulnerabilities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OF KEY CONTROL + HYBRID ATTACK</a:t>
            </a:r>
          </a:p>
          <a:p>
            <a:pPr lvl="1" eaLnBrk="1" hangingPunct="1"/>
            <a:r>
              <a:rPr lang="en-US" smtClean="0"/>
              <a:t>Mortise, Rim, Interchangeable cores</a:t>
            </a:r>
          </a:p>
          <a:p>
            <a:pPr eaLnBrk="1" hangingPunct="1"/>
            <a:r>
              <a:rPr lang="en-US" smtClean="0"/>
              <a:t>MEDECO KEY CONTROL  v. CONVENTIONAL KEYS</a:t>
            </a:r>
          </a:p>
          <a:p>
            <a:pPr lvl="1" eaLnBrk="1" hangingPunct="1"/>
            <a:r>
              <a:rPr lang="en-US" smtClean="0"/>
              <a:t>Conventional keys = 1 layer of security</a:t>
            </a:r>
          </a:p>
          <a:p>
            <a:pPr lvl="1" eaLnBrk="1" hangingPunct="1"/>
            <a:r>
              <a:rPr lang="en-US" smtClean="0"/>
              <a:t>Medeco keys = 3 layers of security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KEY DATA TO OPEN LOCKS BY HYBRID ATTACK</a:t>
            </a:r>
          </a:p>
          <a:p>
            <a:pPr eaLnBrk="1" hangingPunct="1"/>
            <a:r>
              <a:rPr lang="en-US" dirty="0" smtClean="0"/>
              <a:t>KEY CONTROL IS CIRCUMVENTED</a:t>
            </a:r>
          </a:p>
          <a:p>
            <a:pPr eaLnBrk="1" hangingPunct="1"/>
            <a:r>
              <a:rPr lang="en-US" dirty="0" smtClean="0"/>
              <a:t>BRIEF ACCESS TO A KEY FOR A TARGET LOCK</a:t>
            </a:r>
          </a:p>
          <a:p>
            <a:pPr lvl="1" eaLnBrk="1" hangingPunct="1"/>
            <a:r>
              <a:rPr lang="en-US" dirty="0" smtClean="0"/>
              <a:t>Compromise of the lock or system</a:t>
            </a:r>
          </a:p>
          <a:p>
            <a:pPr lvl="1" eaLnBrk="1" hangingPunct="1"/>
            <a:r>
              <a:rPr lang="en-US" dirty="0" smtClean="0"/>
              <a:t>By insiders</a:t>
            </a:r>
          </a:p>
          <a:p>
            <a:pPr lvl="1" eaLnBrk="1" hangingPunct="1"/>
            <a:r>
              <a:rPr lang="en-US" dirty="0" smtClean="0"/>
              <a:t>By criminals outside of an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Key Control and Layers of Security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LAYERS OF SECURITY</a:t>
            </a:r>
          </a:p>
          <a:p>
            <a:pPr lvl="1" eaLnBrk="1" hangingPunct="1"/>
            <a:r>
              <a:rPr lang="en-US" smtClean="0"/>
              <a:t>Shear Line</a:t>
            </a:r>
          </a:p>
          <a:p>
            <a:pPr lvl="1" eaLnBrk="1" hangingPunct="1"/>
            <a:r>
              <a:rPr lang="en-US" smtClean="0"/>
              <a:t>Sidebar</a:t>
            </a:r>
          </a:p>
          <a:p>
            <a:pPr lvl="1" eaLnBrk="1" hangingPunct="1"/>
            <a:r>
              <a:rPr lang="en-US" smtClean="0"/>
              <a:t>Slider in m3</a:t>
            </a:r>
          </a:p>
          <a:p>
            <a:pPr eaLnBrk="1" hangingPunct="1"/>
            <a:r>
              <a:rPr lang="en-US" smtClean="0"/>
              <a:t>HYBRID ATTACK: NEUTRALIZE EACH LAYER OF SECURITY</a:t>
            </a:r>
          </a:p>
          <a:p>
            <a:pPr lvl="1" eaLnBrk="1" hangingPunct="1"/>
            <a:r>
              <a:rPr lang="en-US" smtClean="0"/>
              <a:t>Shear line = Plastic key</a:t>
            </a:r>
          </a:p>
          <a:p>
            <a:pPr lvl="1" eaLnBrk="1" hangingPunct="1"/>
            <a:r>
              <a:rPr lang="en-US" smtClean="0"/>
              <a:t>Sidebar and Slider = Torque on plug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 CONTROL:</a:t>
            </a:r>
            <a:br>
              <a:rPr lang="en-US" smtClean="0"/>
            </a:br>
            <a:r>
              <a:rPr lang="en-US" smtClean="0"/>
              <a:t>Appearance v. Reality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IT SUPPOSED TO MEAN?</a:t>
            </a:r>
          </a:p>
          <a:p>
            <a:pPr eaLnBrk="1" hangingPunct="1"/>
            <a:r>
              <a:rPr lang="en-US" smtClean="0"/>
              <a:t>ARE THE STANDARDS SUFFICIENT?</a:t>
            </a:r>
          </a:p>
          <a:p>
            <a:pPr eaLnBrk="1" hangingPunct="1"/>
            <a:r>
              <a:rPr lang="en-US" smtClean="0"/>
              <a:t>REAL WORLD VULNERABILITIES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[DO NOT DUPLICATE IMAGE]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CONTROL: The Theory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BLANKS OR CUT KEYS FROM ACQUISITION OR USE:</a:t>
            </a:r>
          </a:p>
          <a:p>
            <a:pPr lvl="1" eaLnBrk="1" hangingPunct="1"/>
            <a:r>
              <a:rPr lang="en-US" smtClean="0"/>
              <a:t>Unauthorized duplication</a:t>
            </a:r>
          </a:p>
          <a:p>
            <a:pPr lvl="1" eaLnBrk="1" hangingPunct="1"/>
            <a:r>
              <a:rPr lang="en-US" smtClean="0"/>
              <a:t>Unauthorized replication</a:t>
            </a:r>
          </a:p>
          <a:p>
            <a:pPr lvl="1" eaLnBrk="1" hangingPunct="1"/>
            <a:r>
              <a:rPr lang="en-US" smtClean="0"/>
              <a:t>Unauthorized simulation</a:t>
            </a:r>
          </a:p>
          <a:p>
            <a:pPr lvl="2" eaLnBrk="1" hangingPunct="1"/>
            <a:r>
              <a:rPr lang="en-US" smtClean="0"/>
              <a:t>restricted keyways</a:t>
            </a:r>
          </a:p>
          <a:p>
            <a:pPr lvl="2" eaLnBrk="1" hangingPunct="1"/>
            <a:r>
              <a:rPr lang="en-US" smtClean="0"/>
              <a:t>proprietary keyways</a:t>
            </a:r>
          </a:p>
          <a:p>
            <a:pPr lvl="2" eaLnBrk="1" hangingPunct="1"/>
            <a:r>
              <a:rPr lang="en-US" smtClean="0"/>
              <a:t>sectional keyways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KEYS and KEY CONTROL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KEYS ARE THE EASIEST WAY TO OPEN LOCKS</a:t>
            </a:r>
          </a:p>
          <a:p>
            <a:pPr lvl="1" eaLnBrk="1" hangingPunct="1"/>
            <a:r>
              <a:rPr lang="en-US" smtClean="0"/>
              <a:t>Change key or master key</a:t>
            </a:r>
          </a:p>
          <a:p>
            <a:pPr lvl="1" eaLnBrk="1" hangingPunct="1"/>
            <a:r>
              <a:rPr lang="en-US" smtClean="0"/>
              <a:t>Duplicate correct bitting</a:t>
            </a:r>
          </a:p>
          <a:p>
            <a:pPr lvl="1" eaLnBrk="1" hangingPunct="1"/>
            <a:r>
              <a:rPr lang="en-US" smtClean="0"/>
              <a:t>Bump keys</a:t>
            </a:r>
          </a:p>
          <a:p>
            <a:pPr lvl="1" eaLnBrk="1" hangingPunct="1"/>
            <a:r>
              <a:rPr lang="en-US" smtClean="0"/>
              <a:t>Rights amplification: modify keys</a:t>
            </a:r>
          </a:p>
          <a:p>
            <a:pPr eaLnBrk="1" hangingPunct="1"/>
            <a:r>
              <a:rPr lang="en-US" smtClean="0"/>
              <a:t>PROTECTION OF KEYS</a:t>
            </a:r>
          </a:p>
          <a:p>
            <a:pPr lvl="1" eaLnBrk="1" hangingPunct="1"/>
            <a:r>
              <a:rPr lang="en-US" smtClean="0"/>
              <a:t>Side bit milling: Primus and Assa</a:t>
            </a:r>
          </a:p>
          <a:p>
            <a:pPr lvl="1" eaLnBrk="1" hangingPunct="1"/>
            <a:r>
              <a:rPr lang="en-US" smtClean="0"/>
              <a:t>Interactive elements: Mul-T-Lock</a:t>
            </a:r>
          </a:p>
          <a:p>
            <a:pPr lvl="1" eaLnBrk="1" hangingPunct="1"/>
            <a:r>
              <a:rPr lang="en-US" smtClean="0"/>
              <a:t>Magnets: EVVA MCS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Duplicate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ACQUISITION OR USE OF KEYS BY EMPLOYEES OR CRIMINALS</a:t>
            </a:r>
          </a:p>
          <a:p>
            <a:pPr eaLnBrk="1" hangingPunct="1"/>
            <a:r>
              <a:rPr lang="en-US" smtClean="0"/>
              <a:t>Unauthorized access to facilities or areas</a:t>
            </a:r>
          </a:p>
          <a:p>
            <a:pPr eaLnBrk="1" hangingPunct="1"/>
            <a:r>
              <a:rPr lang="en-US" smtClean="0"/>
              <a:t>Bump keys</a:t>
            </a:r>
          </a:p>
          <a:p>
            <a:pPr eaLnBrk="1" hangingPunct="1"/>
            <a:r>
              <a:rPr lang="en-US" smtClean="0"/>
              <a:t>Use for rights amplification</a:t>
            </a:r>
          </a:p>
          <a:p>
            <a:pPr eaLnBrk="1" hangingPunct="1"/>
            <a:r>
              <a:rPr lang="en-US" smtClean="0"/>
              <a:t>Compromise master key systems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Replicate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LOCKS AND KEYS</a:t>
            </a:r>
          </a:p>
          <a:p>
            <a:pPr eaLnBrk="1" hangingPunct="1"/>
            <a:r>
              <a:rPr lang="en-US" smtClean="0"/>
              <a:t>Designed to prevent replication</a:t>
            </a:r>
          </a:p>
          <a:p>
            <a:pPr eaLnBrk="1" hangingPunct="1"/>
            <a:r>
              <a:rPr lang="en-US" smtClean="0"/>
              <a:t>REPLICATION TECHNIQUES</a:t>
            </a:r>
          </a:p>
          <a:p>
            <a:pPr eaLnBrk="1" hangingPunct="1"/>
            <a:r>
              <a:rPr lang="en-US" smtClean="0"/>
              <a:t>EASY ENTRIE MILLING MACHINE</a:t>
            </a:r>
          </a:p>
          <a:p>
            <a:pPr eaLnBrk="1" hangingPunct="1"/>
            <a:r>
              <a:rPr lang="en-US" smtClean="0"/>
              <a:t>SILINCONE CASTING</a:t>
            </a:r>
          </a:p>
          <a:p>
            <a:pPr eaLnBrk="1" hangingPunct="1"/>
            <a:r>
              <a:rPr lang="en-US" smtClean="0"/>
              <a:t>PLASTIC AND EPOXY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Simulate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M3 KEYWAY</a:t>
            </a:r>
          </a:p>
          <a:p>
            <a:pPr lvl="1" eaLnBrk="1" hangingPunct="1"/>
            <a:r>
              <a:rPr lang="en-US" smtClean="0"/>
              <a:t>Wider than Biaxial</a:t>
            </a:r>
          </a:p>
          <a:p>
            <a:pPr lvl="1" eaLnBrk="1" hangingPunct="1"/>
            <a:r>
              <a:rPr lang="en-US" smtClean="0"/>
              <a:t>No paracentric keyway</a:t>
            </a:r>
          </a:p>
          <a:p>
            <a:pPr eaLnBrk="1" hangingPunct="1"/>
            <a:r>
              <a:rPr lang="en-US" smtClean="0"/>
              <a:t>COMPONENTS OF MEDECO KEYS</a:t>
            </a:r>
          </a:p>
          <a:p>
            <a:pPr lvl="1" eaLnBrk="1" hangingPunct="1"/>
            <a:r>
              <a:rPr lang="en-US" smtClean="0"/>
              <a:t>Ward pattern and paracentric keyway</a:t>
            </a:r>
          </a:p>
          <a:p>
            <a:pPr lvl="1" eaLnBrk="1" hangingPunct="1"/>
            <a:r>
              <a:rPr lang="en-US" smtClean="0"/>
              <a:t>Bitting</a:t>
            </a:r>
          </a:p>
          <a:p>
            <a:pPr lvl="1" eaLnBrk="1" hangingPunct="1"/>
            <a:r>
              <a:rPr lang="en-US" smtClean="0"/>
              <a:t>M3 Slider</a:t>
            </a:r>
          </a:p>
          <a:p>
            <a:pPr eaLnBrk="1" hangingPunct="1"/>
            <a:r>
              <a:rPr lang="en-US" smtClean="0"/>
              <a:t>SECURITY THREAT</a:t>
            </a:r>
          </a:p>
          <a:p>
            <a:pPr lvl="1" eaLnBrk="1" hangingPunct="1"/>
            <a:r>
              <a:rPr lang="en-US" smtClean="0"/>
              <a:t>Bypass wards in paracentric keyway</a:t>
            </a:r>
          </a:p>
          <a:p>
            <a:pPr lvl="1" eaLnBrk="1" hangingPunct="1"/>
            <a:r>
              <a:rPr lang="en-US" smtClean="0"/>
              <a:t>Create new blanks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Failure of Key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and proprietary keyways</a:t>
            </a:r>
          </a:p>
          <a:p>
            <a:pPr eaLnBrk="1" hangingPunct="1"/>
            <a:r>
              <a:rPr lang="en-US" smtClean="0"/>
              <a:t>M3 Slider: bypass with paper clip</a:t>
            </a:r>
          </a:p>
          <a:p>
            <a:pPr eaLnBrk="1" hangingPunct="1"/>
            <a:r>
              <a:rPr lang="en-US" smtClean="0"/>
              <a:t>Sabotage potential</a:t>
            </a:r>
          </a:p>
          <a:p>
            <a:pPr eaLnBrk="1" hangingPunct="1"/>
            <a:r>
              <a:rPr lang="en-US" smtClean="0"/>
              <a:t>Make keys to open your locks</a:t>
            </a:r>
          </a:p>
          <a:p>
            <a:pPr eaLnBrk="1" hangingPunct="1"/>
            <a:r>
              <a:rPr lang="en-US" smtClean="0"/>
              <a:t>Duplicate from codes or pictures</a:t>
            </a:r>
          </a:p>
          <a:p>
            <a:pPr eaLnBrk="1" hangingPunct="1"/>
            <a:r>
              <a:rPr lang="en-US" smtClean="0"/>
              <a:t>TMK extrapolation</a:t>
            </a:r>
          </a:p>
          <a:p>
            <a:pPr eaLnBrk="1" hangingPunct="1"/>
            <a:r>
              <a:rPr lang="en-US" smtClean="0"/>
              <a:t>Set the sidebar code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SPECIFY FOR FACILITY PROTECTION</a:t>
            </a:r>
          </a:p>
          <a:p>
            <a:pPr lvl="1" eaLnBrk="1" hangingPunct="1"/>
            <a:r>
              <a:rPr lang="en-US" dirty="0" smtClean="0"/>
              <a:t>COVERT ENTRY</a:t>
            </a:r>
          </a:p>
          <a:p>
            <a:pPr lvl="1" eaLnBrk="1" hangingPunct="1"/>
            <a:r>
              <a:rPr lang="en-US" dirty="0" smtClean="0"/>
              <a:t>FORCED ENTRY</a:t>
            </a:r>
          </a:p>
          <a:p>
            <a:pPr lvl="1" eaLnBrk="1" hangingPunct="1"/>
            <a:r>
              <a:rPr lang="en-US" dirty="0" smtClean="0"/>
              <a:t>KEY CONTROL</a:t>
            </a:r>
          </a:p>
          <a:p>
            <a:pPr eaLnBrk="1" hangingPunct="1"/>
            <a:r>
              <a:rPr lang="en-US" dirty="0" smtClean="0"/>
              <a:t>MINIMUM SECURITY CRITERIA</a:t>
            </a:r>
          </a:p>
          <a:p>
            <a:pPr lvl="1" eaLnBrk="1" hangingPunct="1"/>
            <a:r>
              <a:rPr lang="en-US" dirty="0" smtClean="0"/>
              <a:t>Minimum attack times</a:t>
            </a:r>
          </a:p>
          <a:p>
            <a:pPr lvl="1" eaLnBrk="1" hangingPunct="1"/>
            <a:r>
              <a:rPr lang="en-US" dirty="0" smtClean="0"/>
              <a:t>Resistance to certain forms of entry</a:t>
            </a:r>
          </a:p>
          <a:p>
            <a:pPr lvl="1" eaLnBrk="1" hangingPunct="1"/>
            <a:r>
              <a:rPr lang="en-US" dirty="0" smtClean="0"/>
              <a:t>UL 437 and BHMA/ANSI 156.30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THE SYSTEM: Obtaining the Critical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TO OBTAIN KEY DATA</a:t>
            </a:r>
          </a:p>
          <a:p>
            <a:pPr eaLnBrk="1" hangingPunct="1"/>
            <a:r>
              <a:rPr lang="en-US" smtClean="0"/>
              <a:t>Impressioning methods</a:t>
            </a:r>
          </a:p>
          <a:p>
            <a:pPr eaLnBrk="1" hangingPunct="1"/>
            <a:r>
              <a:rPr lang="en-US" smtClean="0"/>
              <a:t>Decoding: visual and Key Gauges</a:t>
            </a:r>
          </a:p>
          <a:p>
            <a:pPr eaLnBrk="1" hangingPunct="1"/>
            <a:r>
              <a:rPr lang="en-US" smtClean="0"/>
              <a:t>Photograph</a:t>
            </a:r>
          </a:p>
          <a:p>
            <a:pPr eaLnBrk="1" hangingPunct="1"/>
            <a:r>
              <a:rPr lang="en-US" smtClean="0"/>
              <a:t>Scan keys</a:t>
            </a:r>
          </a:p>
          <a:p>
            <a:pPr eaLnBrk="1" hangingPunct="1"/>
            <a:r>
              <a:rPr lang="en-US" smtClean="0"/>
              <a:t>Copy machine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 </a:t>
            </a:r>
            <a:br>
              <a:rPr lang="en-US" dirty="0" smtClean="0"/>
            </a:br>
            <a:r>
              <a:rPr lang="en-US" dirty="0" smtClean="0"/>
              <a:t>Why Most Keys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LOCKS: Single Layer</a:t>
            </a:r>
          </a:p>
          <a:p>
            <a:pPr lvl="1"/>
            <a:r>
              <a:rPr lang="en-US" dirty="0" smtClean="0"/>
              <a:t>KEYWAY = KEY CONTROL</a:t>
            </a:r>
          </a:p>
          <a:p>
            <a:r>
              <a:rPr lang="en-US" dirty="0" smtClean="0"/>
              <a:t>LEGAL PROTECTION DOES NOT PREVENT REAL WORLD ATTACKS</a:t>
            </a:r>
          </a:p>
          <a:p>
            <a:pPr lvl="1"/>
            <a:r>
              <a:rPr lang="en-US" dirty="0" smtClean="0"/>
              <a:t>KEYS = BITTING HEIGHT + KEYWAY</a:t>
            </a:r>
          </a:p>
          <a:p>
            <a:pPr lvl="1"/>
            <a:r>
              <a:rPr lang="en-US" dirty="0" smtClean="0"/>
              <a:t>Bypass the keyway</a:t>
            </a:r>
          </a:p>
          <a:p>
            <a:pPr lvl="1"/>
            <a:r>
              <a:rPr lang="en-US" dirty="0" smtClean="0"/>
              <a:t>Raise pins to shear line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Virtually Impossible to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medeco</a:t>
            </a:r>
            <a:r>
              <a:rPr lang="en-US" dirty="0" smtClean="0"/>
              <a:t> quote from adv]</a:t>
            </a:r>
            <a:endParaRPr lang="en-US" dirty="0"/>
          </a:p>
        </p:txBody>
      </p:sp>
      <p:pic>
        <p:nvPicPr>
          <p:cNvPr id="4" name="Picture 3" descr="DONODUP_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76600"/>
            <a:ext cx="3029528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CIRCUMVENTING SECURITY LAYERS</a:t>
            </a:r>
          </a:p>
          <a:p>
            <a:pPr lvl="1"/>
            <a:r>
              <a:rPr lang="en-US" dirty="0" smtClean="0"/>
              <a:t>KEYWAYS CAN BE BYPASSED</a:t>
            </a:r>
          </a:p>
          <a:p>
            <a:pPr lvl="1"/>
            <a:r>
              <a:rPr lang="en-US" dirty="0" smtClean="0"/>
              <a:t>BLANKS CAN BE SIMULATED</a:t>
            </a:r>
          </a:p>
          <a:p>
            <a:pPr lvl="1"/>
            <a:r>
              <a:rPr lang="en-US" dirty="0" smtClean="0"/>
              <a:t>SIDEBAR CODES ARE SIMULATED</a:t>
            </a:r>
          </a:p>
          <a:p>
            <a:pPr lvl="1"/>
            <a:r>
              <a:rPr lang="en-US" dirty="0" smtClean="0"/>
              <a:t>SLIDER CAN BE BYPASSED</a:t>
            </a:r>
          </a:p>
          <a:p>
            <a:r>
              <a:rPr lang="en-US" dirty="0" smtClean="0"/>
              <a:t>NO REAL LEGAL PROTECTION EXCEPT FOR M3 STEP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MORTISE, RIM, IC: </a:t>
            </a:r>
            <a:br>
              <a:rPr lang="en-US" dirty="0" smtClean="0"/>
            </a:br>
            <a:r>
              <a:rPr lang="en-US" dirty="0" smtClean="0"/>
              <a:t>A Special Form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HYBRID ATTACK</a:t>
            </a:r>
          </a:p>
          <a:p>
            <a:r>
              <a:rPr lang="en-US" dirty="0" smtClean="0"/>
              <a:t>Will damage the lock</a:t>
            </a:r>
          </a:p>
          <a:p>
            <a:r>
              <a:rPr lang="en-US" dirty="0" smtClean="0"/>
              <a:t>Entry in ten seconds</a:t>
            </a:r>
          </a:p>
          <a:p>
            <a:r>
              <a:rPr lang="en-US" dirty="0" smtClean="0"/>
              <a:t>Millions of Locks affected</a:t>
            </a:r>
            <a:endParaRPr lang="en-US" dirty="0"/>
          </a:p>
        </p:txBody>
      </p:sp>
      <p:pic>
        <p:nvPicPr>
          <p:cNvPr id="4" name="Picture 3" descr="13_MORTISE_1_35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0417" y="4114800"/>
            <a:ext cx="2357783" cy="2324100"/>
          </a:xfrm>
          <a:prstGeom prst="rect">
            <a:avLst/>
          </a:prstGeom>
        </p:spPr>
      </p:pic>
      <p:pic>
        <p:nvPicPr>
          <p:cNvPr id="5" name="Picture 4" descr="13_IC_1_35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9028" y="4114800"/>
            <a:ext cx="2950572" cy="23098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“KEYMAIL”: The New Security Threat from Within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NEW AND DANGEROUS THREAT</a:t>
            </a:r>
          </a:p>
          <a:p>
            <a:pPr eaLnBrk="1" hangingPunct="1"/>
            <a:r>
              <a:rPr lang="en-US" dirty="0" smtClean="0"/>
              <a:t>THE NEW MULTI-FUNCTION COPIER</a:t>
            </a:r>
          </a:p>
          <a:p>
            <a:pPr eaLnBrk="1" hangingPunct="1"/>
            <a:r>
              <a:rPr lang="en-US" dirty="0" smtClean="0"/>
              <a:t>It scans, copies, prints, and allows the production of MEDECO keys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[</a:t>
            </a:r>
            <a:r>
              <a:rPr lang="en-US" dirty="0" err="1" smtClean="0"/>
              <a:t>medeco</a:t>
            </a:r>
            <a:r>
              <a:rPr lang="en-US" dirty="0" smtClean="0"/>
              <a:t> copier photo]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KEYMAIL: How It Works for Mortise, IC, and Rim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THE TARGET KEY</a:t>
            </a:r>
          </a:p>
          <a:p>
            <a:r>
              <a:rPr lang="en-US" dirty="0" smtClean="0"/>
              <a:t>CAPTURE AN IMAGE</a:t>
            </a:r>
          </a:p>
          <a:p>
            <a:r>
              <a:rPr lang="en-US" dirty="0" smtClean="0"/>
              <a:t>PRINT THE IMAGE</a:t>
            </a:r>
          </a:p>
          <a:p>
            <a:r>
              <a:rPr lang="en-US" dirty="0" smtClean="0"/>
              <a:t>PRODUCE A KEY</a:t>
            </a:r>
          </a:p>
          <a:p>
            <a:r>
              <a:rPr lang="en-US" dirty="0" smtClean="0"/>
              <a:t>OPEN THE LOCK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PLASTIC KEYS: PROCEDURE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IMAGE OF THE KEY</a:t>
            </a:r>
          </a:p>
          <a:p>
            <a:pPr lvl="1" eaLnBrk="1" hangingPunct="1"/>
            <a:r>
              <a:rPr lang="en-US" dirty="0" smtClean="0"/>
              <a:t>Scan, copy, or photograph a Medeco key</a:t>
            </a:r>
          </a:p>
          <a:p>
            <a:pPr lvl="1" eaLnBrk="1" hangingPunct="1"/>
            <a:r>
              <a:rPr lang="en-US" dirty="0" smtClean="0"/>
              <a:t>Email and print the image remotely</a:t>
            </a:r>
          </a:p>
          <a:p>
            <a:pPr lvl="1" eaLnBrk="1" hangingPunct="1"/>
            <a:r>
              <a:rPr lang="en-US" dirty="0" smtClean="0"/>
              <a:t>Print 1:1 image on paper or plastic </a:t>
            </a:r>
            <a:r>
              <a:rPr lang="en-US" dirty="0" err="1" smtClean="0"/>
              <a:t>Shrinky</a:t>
            </a:r>
            <a:r>
              <a:rPr lang="en-US" dirty="0" smtClean="0"/>
              <a:t> Dink </a:t>
            </a:r>
          </a:p>
          <a:p>
            <a:pPr lvl="1" eaLnBrk="1" hangingPunct="1"/>
            <a:r>
              <a:rPr lang="en-US" dirty="0" smtClean="0"/>
              <a:t>Trace onto plastic or cut out the key bitting</a:t>
            </a:r>
          </a:p>
          <a:p>
            <a:pPr eaLnBrk="1" hangingPunct="1"/>
            <a:r>
              <a:rPr lang="en-US" dirty="0" smtClean="0"/>
              <a:t>INSERT KEY INTO PLUG</a:t>
            </a:r>
          </a:p>
          <a:p>
            <a:pPr lvl="1" eaLnBrk="1" hangingPunct="1"/>
            <a:r>
              <a:rPr lang="en-US" dirty="0" smtClean="0"/>
              <a:t>Neutralize three layers of security</a:t>
            </a:r>
          </a:p>
          <a:p>
            <a:pPr lvl="1" eaLnBrk="1" hangingPunct="1"/>
            <a:r>
              <a:rPr lang="en-US" dirty="0" smtClean="0"/>
              <a:t>Open Mortise, Rim, IC cylinders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TARGET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BRIEFLY</a:t>
            </a:r>
          </a:p>
          <a:p>
            <a:r>
              <a:rPr lang="en-US" dirty="0" smtClean="0"/>
              <a:t>AUTHORIZED POSSESSION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COLLUSION WITH EMPLOYEE WHO HAS ACCESS TO A KEY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CAPTURE AN IMAGE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COPIER</a:t>
            </a:r>
          </a:p>
          <a:p>
            <a:pPr eaLnBrk="1" hangingPunct="1"/>
            <a:r>
              <a:rPr lang="en-US" dirty="0" smtClean="0"/>
              <a:t>TRACE THE KEY</a:t>
            </a:r>
          </a:p>
          <a:p>
            <a:pPr eaLnBrk="1" hangingPunct="1"/>
            <a:r>
              <a:rPr lang="en-US" dirty="0" smtClean="0"/>
              <a:t>CELL PHONE CAMERA</a:t>
            </a:r>
          </a:p>
          <a:p>
            <a:pPr eaLnBrk="1" hangingPunct="1"/>
            <a:r>
              <a:rPr lang="en-US" dirty="0" smtClean="0"/>
              <a:t>SCANNER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COVERT ENTRY PROTECTION: The Theory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MINIMUM SECURITY CRITERIA IN UL 437 and BHMA/ANSI 156.30</a:t>
            </a:r>
          </a:p>
          <a:p>
            <a:pPr eaLnBrk="1" hangingPunct="1"/>
            <a:r>
              <a:rPr lang="en-US" dirty="0" smtClean="0"/>
              <a:t>PROTECT AGAINST CERTAIN FORMS OF COVERT ENTRY</a:t>
            </a:r>
          </a:p>
          <a:p>
            <a:pPr eaLnBrk="1" hangingPunct="1"/>
            <a:r>
              <a:rPr lang="en-US" dirty="0" smtClean="0"/>
              <a:t>ASSURE MINIMUM RESISTANCE TIMES TO OPEN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OBTAIN DATA - COPIER</a:t>
            </a:r>
          </a:p>
        </p:txBody>
      </p:sp>
      <p:pic>
        <p:nvPicPr>
          <p:cNvPr id="4" name="Content Placeholder 3" descr="COPIER_1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1441" y="1752600"/>
            <a:ext cx="6519173" cy="43434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7500"/>
            <a:ext cx="7772400" cy="12065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pic>
        <p:nvPicPr>
          <p:cNvPr id="4" name="Picture 3" descr="COPIER_4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438400"/>
            <a:ext cx="5638800" cy="37568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CELL PHONE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B_CAMERA_1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752599"/>
            <a:ext cx="3863341" cy="457200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CAPTURED IMAGE</a:t>
            </a:r>
            <a:endParaRPr lang="en-US" dirty="0"/>
          </a:p>
        </p:txBody>
      </p:sp>
      <p:pic>
        <p:nvPicPr>
          <p:cNvPr id="5" name="Picture 4" descr="BB_KE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0"/>
            <a:ext cx="5791200" cy="403058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RESULTING IMAGE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REPRODUCE THE IMAGE </a:t>
            </a:r>
          </a:p>
          <a:p>
            <a:pPr lvl="1"/>
            <a:r>
              <a:rPr lang="en-US" dirty="0" smtClean="0"/>
              <a:t>On Paper</a:t>
            </a:r>
          </a:p>
          <a:p>
            <a:pPr lvl="1"/>
            <a:r>
              <a:rPr lang="en-US" dirty="0" smtClean="0"/>
              <a:t>On plastic sheet</a:t>
            </a:r>
          </a:p>
          <a:p>
            <a:pPr lvl="1"/>
            <a:r>
              <a:rPr lang="en-US" dirty="0" smtClean="0"/>
              <a:t>On Adhesive Labels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Shrinky</a:t>
            </a:r>
            <a:r>
              <a:rPr lang="en-US" dirty="0" smtClean="0"/>
              <a:t> dinks® plastic</a:t>
            </a:r>
          </a:p>
          <a:p>
            <a:pPr lvl="1"/>
            <a:r>
              <a:rPr lang="en-US" dirty="0" smtClean="0"/>
              <a:t>On a piece of copper wire</a:t>
            </a:r>
          </a:p>
          <a:p>
            <a:pPr lvl="1"/>
            <a:r>
              <a:rPr lang="en-US" dirty="0" smtClean="0"/>
              <a:t>On a simulated metal key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IMAGE </a:t>
            </a:r>
            <a:br>
              <a:rPr lang="en-US" smtClean="0"/>
            </a:br>
            <a:r>
              <a:rPr lang="en-US" smtClean="0"/>
              <a:t>ON PLASTIC OR PAPER</a:t>
            </a:r>
          </a:p>
        </p:txBody>
      </p:sp>
      <p:pic>
        <p:nvPicPr>
          <p:cNvPr id="4" name="Content Placeholder 3" descr="COPIER_3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1441" y="1600200"/>
            <a:ext cx="6747917" cy="4495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PLASTIC KEY SETS SHEAR LINE</a:t>
            </a:r>
          </a:p>
        </p:txBody>
      </p:sp>
      <p:pic>
        <p:nvPicPr>
          <p:cNvPr id="4" name="Picture 3" descr="13_MORTISE_3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362199"/>
            <a:ext cx="6019800" cy="401821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6" name="Content Placeholder 5" descr="13_MORTISE_16_4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553200" cy="2654046"/>
          </a:xfrm>
        </p:spPr>
      </p:pic>
      <p:pic>
        <p:nvPicPr>
          <p:cNvPr id="7" name="Picture 6" descr="13_MORTISE_14_4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419600"/>
            <a:ext cx="6400800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4" name="Content Placeholder 3" descr="13_MORTISE_23_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9" y="1524000"/>
            <a:ext cx="7010967" cy="4191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 A FACSIMILE OF KEY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KEY REQUIREMENTS</a:t>
            </a:r>
          </a:p>
          <a:p>
            <a:pPr lvl="1" eaLnBrk="1" hangingPunct="1"/>
            <a:r>
              <a:rPr lang="en-US" smtClean="0"/>
              <a:t>Vertical bitting only</a:t>
            </a:r>
          </a:p>
          <a:p>
            <a:pPr lvl="1" eaLnBrk="1" hangingPunct="1"/>
            <a:r>
              <a:rPr lang="en-US" smtClean="0"/>
              <a:t>No sidebar data</a:t>
            </a:r>
          </a:p>
          <a:p>
            <a:pPr lvl="1" eaLnBrk="1" hangingPunct="1"/>
            <a:r>
              <a:rPr lang="en-US" smtClean="0"/>
              <a:t>No slider data</a:t>
            </a:r>
          </a:p>
        </p:txBody>
      </p:sp>
      <p:pic>
        <p:nvPicPr>
          <p:cNvPr id="4" name="Picture 3" descr="XACTO_1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86200"/>
            <a:ext cx="5257800" cy="2313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 OF MEDECO LOCKS: RESULT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Modified change key</a:t>
            </a:r>
          </a:p>
          <a:p>
            <a:pPr lvl="1" eaLnBrk="1" hangingPunct="1"/>
            <a:r>
              <a:rPr lang="en-US" smtClean="0"/>
              <a:t>Simulated key</a:t>
            </a:r>
          </a:p>
          <a:p>
            <a:pPr eaLnBrk="1" hangingPunct="1"/>
            <a:r>
              <a:rPr lang="en-US" smtClean="0"/>
              <a:t>PICKING</a:t>
            </a:r>
          </a:p>
          <a:p>
            <a:pPr lvl="1" eaLnBrk="1" hangingPunct="1"/>
            <a:r>
              <a:rPr lang="en-US" smtClean="0"/>
              <a:t>With change key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eaLnBrk="1" hangingPunct="1"/>
            <a:r>
              <a:rPr lang="en-US" smtClean="0"/>
              <a:t>EXTRAPOLATE TMK</a:t>
            </a:r>
          </a:p>
          <a:p>
            <a:pPr eaLnBrk="1" hangingPunct="1"/>
            <a:r>
              <a:rPr lang="en-US" smtClean="0"/>
              <a:t>DECODE BILEVEL SYSTEM TO COMPROMISE m3 SYSTEM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LINE: </a:t>
            </a:r>
            <a:br>
              <a:rPr lang="en-US" dirty="0" smtClean="0"/>
            </a:br>
            <a:r>
              <a:rPr lang="en-US" dirty="0" smtClean="0"/>
              <a:t>OPEN THE LOCK</a:t>
            </a:r>
          </a:p>
        </p:txBody>
      </p:sp>
      <p:pic>
        <p:nvPicPr>
          <p:cNvPr id="4" name="Content Placeholder 3" descr="13_MORTISE_22_4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54698"/>
            <a:ext cx="3200400" cy="4169902"/>
          </a:xfrm>
        </p:spPr>
      </p:pic>
      <p:pic>
        <p:nvPicPr>
          <p:cNvPr id="5" name="Picture 4" descr="MORTISE_PLUG_2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634361"/>
            <a:ext cx="3606800" cy="330923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NEUTRALIZE SHEAR LINE</a:t>
            </a:r>
            <a:endParaRPr lang="en-US" dirty="0"/>
          </a:p>
        </p:txBody>
      </p:sp>
      <p:pic>
        <p:nvPicPr>
          <p:cNvPr id="4" name="Content Placeholder 3" descr="MORTISE_PLUG_1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35303"/>
            <a:ext cx="6553200" cy="2450897"/>
          </a:xfrm>
        </p:spPr>
      </p:pic>
      <p:pic>
        <p:nvPicPr>
          <p:cNvPr id="5" name="Picture 4" descr="SIM_KEY_2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194048"/>
            <a:ext cx="6553200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ENTRIE: </a:t>
            </a:r>
            <a:br>
              <a:rPr lang="en-US" smtClean="0"/>
            </a:br>
            <a:r>
              <a:rPr lang="en-US" smtClean="0"/>
              <a:t>SIMULATED KEY BLANKS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THE LOCK:</a:t>
            </a:r>
            <a:br>
              <a:rPr lang="en-US" smtClean="0"/>
            </a:br>
            <a:r>
              <a:rPr lang="en-US" smtClean="0"/>
              <a:t>Replicate the Key in Plastic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MEDECO TAKES PLASTIC!</a:t>
            </a:r>
          </a:p>
        </p:txBody>
      </p:sp>
      <p:pic>
        <p:nvPicPr>
          <p:cNvPr id="81924" name="Picture 5" descr="PLASTIC_KEYS_1_5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98688"/>
            <a:ext cx="49530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 FROM CREDIT CARDS</a:t>
            </a:r>
          </a:p>
        </p:txBody>
      </p:sp>
      <p:pic>
        <p:nvPicPr>
          <p:cNvPr id="4" name="PLASTIC_KEY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371600"/>
            <a:ext cx="6781800" cy="5086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M3 PLASTIC KEYS: </a:t>
            </a:r>
            <a:br>
              <a:rPr lang="en-US" smtClean="0"/>
            </a:br>
            <a:r>
              <a:rPr lang="en-US" smtClean="0"/>
              <a:t>OPEN THE LOCK</a:t>
            </a:r>
          </a:p>
        </p:txBody>
      </p:sp>
      <p:pic>
        <p:nvPicPr>
          <p:cNvPr id="4" name="MORTISE_M3_PLASTI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676400"/>
            <a:ext cx="6553200" cy="4914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OPEN IN THIRTY SECONDS</a:t>
            </a:r>
            <a:br>
              <a:rPr lang="en-US" smtClean="0"/>
            </a:b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© 2008 Marc Weber Tobias, Matt Fiddler</a:t>
            </a:r>
          </a:p>
          <a:p>
            <a:pPr eaLnBrk="1" hangingPunct="1"/>
            <a:r>
              <a:rPr lang="en-US" smtClean="0">
                <a:hlinkClick r:id="rId2"/>
              </a:rPr>
              <a:t>http://www.security.org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http://in.security.org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mwtobias@security.org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mjfiddler@security.org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tbluzmanis@security.org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KEYS TO PICK AND BUMP PRE-12/07 LOCKS</a:t>
            </a:r>
          </a:p>
          <a:p>
            <a:pPr eaLnBrk="1" hangingPunct="1"/>
            <a:r>
              <a:rPr lang="en-US" smtClean="0"/>
              <a:t>SIXTEEN OR LESS KEYS FOR 2008 LOCKS</a:t>
            </a:r>
          </a:p>
          <a:p>
            <a:pPr eaLnBrk="1" hangingPunct="1"/>
            <a:r>
              <a:rPr lang="en-US" smtClean="0"/>
              <a:t>PICKING IN AS LITTLE AS 27 SECONDS</a:t>
            </a:r>
          </a:p>
          <a:p>
            <a:pPr lvl="1" eaLnBrk="1" hangingPunct="1"/>
            <a:r>
              <a:rPr lang="en-US" smtClean="0"/>
              <a:t>Using any change key on same sidebar code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lvl="1" eaLnBrk="1" hangingPunct="1"/>
            <a:r>
              <a:rPr lang="en-US" smtClean="0"/>
              <a:t>Angle setting keys</a:t>
            </a:r>
          </a:p>
          <a:p>
            <a:pPr lvl="1" eaLnBrk="1" hangingPunct="1"/>
            <a:r>
              <a:rPr lang="en-US" smtClean="0"/>
              <a:t>ARX pins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With correct blank and sidebar code</a:t>
            </a:r>
          </a:p>
          <a:p>
            <a:pPr lvl="1" eaLnBrk="1" hangingPunct="1"/>
            <a:r>
              <a:rPr lang="en-US" smtClean="0"/>
              <a:t>With simulated blank</a:t>
            </a:r>
          </a:p>
          <a:p>
            <a:pPr lvl="1" eaLnBrk="1" hangingPunct="1"/>
            <a:r>
              <a:rPr lang="en-US" smtClean="0"/>
              <a:t>With or without ARX pins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INSECURITY: Real World Threats -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OF KIEY CONTROL and KEY SECURITY</a:t>
            </a:r>
          </a:p>
          <a:p>
            <a:pPr lvl="1"/>
            <a:r>
              <a:rPr lang="en-US" dirty="0" smtClean="0"/>
              <a:t>Compromise of entire facility</a:t>
            </a:r>
          </a:p>
          <a:p>
            <a:pPr lvl="1"/>
            <a:r>
              <a:rPr lang="en-US" dirty="0" smtClean="0"/>
              <a:t>Improper generation of keys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Key Control Protective Measures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FACILITY RESTRICTIONS</a:t>
            </a:r>
          </a:p>
          <a:p>
            <a:pPr lvl="1" eaLnBrk="1" hangingPunct="1"/>
            <a:r>
              <a:rPr lang="en-US" dirty="0" smtClean="0"/>
              <a:t>No paper clips</a:t>
            </a:r>
          </a:p>
          <a:p>
            <a:pPr lvl="1" eaLnBrk="1" hangingPunct="1"/>
            <a:r>
              <a:rPr lang="en-US" dirty="0" smtClean="0"/>
              <a:t>No Copiers, scanners, cameras</a:t>
            </a:r>
          </a:p>
          <a:p>
            <a:pPr lvl="1" eaLnBrk="1" hangingPunct="1"/>
            <a:r>
              <a:rPr lang="en-US" dirty="0" smtClean="0"/>
              <a:t>No scissors or X-</a:t>
            </a:r>
            <a:r>
              <a:rPr lang="en-US" dirty="0" err="1" smtClean="0"/>
              <a:t>Acto</a:t>
            </a:r>
            <a:r>
              <a:rPr lang="en-US" dirty="0" smtClean="0"/>
              <a:t> knives</a:t>
            </a:r>
          </a:p>
          <a:p>
            <a:pPr lvl="1" eaLnBrk="1" hangingPunct="1"/>
            <a:r>
              <a:rPr lang="en-US" dirty="0" smtClean="0"/>
              <a:t>No plastic report covers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dirty="0" err="1" smtClean="0"/>
              <a:t>Shrinky</a:t>
            </a:r>
            <a:r>
              <a:rPr lang="en-US" dirty="0" smtClean="0"/>
              <a:t>-Dink plastic</a:t>
            </a:r>
          </a:p>
          <a:p>
            <a:pPr lvl="1" eaLnBrk="1" hangingPunct="1"/>
            <a:r>
              <a:rPr lang="en-US" dirty="0" smtClean="0"/>
              <a:t>No printers</a:t>
            </a:r>
          </a:p>
          <a:p>
            <a:pPr lvl="1" eaLnBrk="1" hangingPunct="1"/>
            <a:r>
              <a:rPr lang="en-US" dirty="0" smtClean="0"/>
              <a:t>No email or Fax connections to outside world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MEDECO INSECURITY:</a:t>
            </a:r>
            <a:br>
              <a:rPr lang="en-US" dirty="0" smtClean="0"/>
            </a:br>
            <a:r>
              <a:rPr lang="en-US" dirty="0" smtClean="0"/>
              <a:t>Real World Threats - Keys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KEY CONTROL OR KEY SECURITY</a:t>
            </a:r>
          </a:p>
          <a:p>
            <a:pPr eaLnBrk="1" hangingPunct="1"/>
            <a:r>
              <a:rPr lang="en-US" smtClean="0"/>
              <a:t>All m3 and some Biaxial keyways</a:t>
            </a:r>
          </a:p>
          <a:p>
            <a:pPr eaLnBrk="1" hangingPunct="1"/>
            <a:r>
              <a:rPr lang="en-US" smtClean="0"/>
              <a:t>Keyways (restricted and proprietary)</a:t>
            </a:r>
          </a:p>
          <a:p>
            <a:pPr eaLnBrk="1" hangingPunct="1"/>
            <a:r>
              <a:rPr lang="en-US" smtClean="0"/>
              <a:t>M3 Step = no security</a:t>
            </a:r>
          </a:p>
          <a:p>
            <a:pPr eaLnBrk="1" hangingPunct="1"/>
            <a:r>
              <a:rPr lang="en-US" smtClean="0"/>
              <a:t>Copy keys</a:t>
            </a:r>
          </a:p>
          <a:p>
            <a:pPr eaLnBrk="1" hangingPunct="1"/>
            <a:r>
              <a:rPr lang="en-US" smtClean="0"/>
              <a:t>Produce any blank</a:t>
            </a:r>
          </a:p>
          <a:p>
            <a:pPr eaLnBrk="1" hangingPunct="1"/>
            <a:r>
              <a:rPr lang="en-US" smtClean="0"/>
              <a:t>Generate Top Level Master Key</a:t>
            </a:r>
          </a:p>
          <a:p>
            <a:pPr eaLnBrk="1" hangingPunct="1"/>
            <a:r>
              <a:rPr lang="en-US" smtClean="0"/>
              <a:t>Cut any key by code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CON_16_PART_II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DEFCON_16_PART_II</Template>
  <TotalTime>9727</TotalTime>
  <Words>998</Words>
  <Application>Microsoft Office PowerPoint</Application>
  <PresentationFormat>On-screen Show (4:3)</PresentationFormat>
  <Paragraphs>237</Paragraphs>
  <Slides>46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DEFCON_16_PART_II</vt:lpstr>
      <vt:lpstr>Custom Design</vt:lpstr>
      <vt:lpstr>KEY CONTROL:  MEDECO “VIRTUALLY RESISTANT” SECURITY</vt:lpstr>
      <vt:lpstr>HIGH SECURITY LOCKS</vt:lpstr>
      <vt:lpstr>COVERT ENTRY PROTECTION: The Theory</vt:lpstr>
      <vt:lpstr>COVERT ENTRY OF MEDECO LOCKS: RESULT</vt:lpstr>
      <vt:lpstr>MEDECO INSECURITY: Real World Threats - Covert</vt:lpstr>
      <vt:lpstr>MEDECO INSECURITY: Real World Threats - Covert</vt:lpstr>
      <vt:lpstr>MEDECO INSECURITY: Real World Threats - Keys</vt:lpstr>
      <vt:lpstr>MEDECO INSECURITY:  Key Control Protective Measures</vt:lpstr>
      <vt:lpstr>MEDECO INSECURITY: Real World Threats - Keys</vt:lpstr>
      <vt:lpstr>MEDECO INSECURITY:  The Threat from Within</vt:lpstr>
      <vt:lpstr>MEDECO INSECURITY:  The Threat from Within</vt:lpstr>
      <vt:lpstr>MEDECO INSECURITY: Key Control and Layers of Security</vt:lpstr>
      <vt:lpstr>MEDECO KEY CONTROL: Appearance v. Reality</vt:lpstr>
      <vt:lpstr>KEY CONTROL: The Theory</vt:lpstr>
      <vt:lpstr>KEYS and KEY CONTROL</vt:lpstr>
      <vt:lpstr>SECURITY THREAT:  Failure of Key Control: Duplicate </vt:lpstr>
      <vt:lpstr>SECURITY THREAT:  Failure of Key Control: Replicate </vt:lpstr>
      <vt:lpstr>SECURITY THREAT:  Failure of Key Control: Simulate</vt:lpstr>
      <vt:lpstr>RESULT: Failure of Key Control</vt:lpstr>
      <vt:lpstr>COMPROMISE THE SYSTEM: Obtaining the Critical Data</vt:lpstr>
      <vt:lpstr>KEY CONTROL:   Why Most Keys are Vulnerable</vt:lpstr>
      <vt:lpstr>MEDECO KEY CONTROL: Virtually Impossible to Copy</vt:lpstr>
      <vt:lpstr>MEDECO KEY CONTROL: The Problem</vt:lpstr>
      <vt:lpstr>MORTISE, RIM, IC:  A Special Form of Attack</vt:lpstr>
      <vt:lpstr>“KEYMAIL”: The New Security Threat from Within</vt:lpstr>
      <vt:lpstr>KEYMAIL: How It Works for Mortise, IC, and Rim Cylinders</vt:lpstr>
      <vt:lpstr>PLASTIC KEYS: PROCEDURE</vt:lpstr>
      <vt:lpstr>ACCESS TO TARGET KEY</vt:lpstr>
      <vt:lpstr>CAPTURE AN IMAGE</vt:lpstr>
      <vt:lpstr>OBTAIN DATA - COPIER</vt:lpstr>
      <vt:lpstr>OBTAIN DATA</vt:lpstr>
      <vt:lpstr>OBTAIN DATA</vt:lpstr>
      <vt:lpstr>BLACKBERRY CURVE</vt:lpstr>
      <vt:lpstr>RESULTING IMAGE</vt:lpstr>
      <vt:lpstr>PRINT IMAGE  ON PLASTIC OR PAPER</vt:lpstr>
      <vt:lpstr>SET THE SHEAR LINE</vt:lpstr>
      <vt:lpstr>SET THE SHEAR LINE</vt:lpstr>
      <vt:lpstr>SET THE SHEAR LINE</vt:lpstr>
      <vt:lpstr>CUT A FACSIMILE OF KEY</vt:lpstr>
      <vt:lpstr>SET THE SHEAR LINE:  OPEN THE LOCK</vt:lpstr>
      <vt:lpstr>NEUTRALIZE SHEAR LINE</vt:lpstr>
      <vt:lpstr>EASY ENTRIE:  SIMULATED KEY BLANKS</vt:lpstr>
      <vt:lpstr>OPEN THE LOCK: Replicate the Key in Plastic</vt:lpstr>
      <vt:lpstr>KEYS FROM CREDIT CARDS</vt:lpstr>
      <vt:lpstr>M3 PLASTIC KEYS:  OPEN THE LOCK</vt:lpstr>
      <vt:lpstr>OPEN IN THIRTY SECONDS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MEDECO “VIRTUALLY RESISTANT” SECURITY</dc:title>
  <dc:creator>MARC WEBER TOBIAS</dc:creator>
  <cp:lastModifiedBy>MWTOBIAS_FSD</cp:lastModifiedBy>
  <cp:revision>31</cp:revision>
  <cp:lastPrinted>1601-01-01T00:00:00Z</cp:lastPrinted>
  <dcterms:created xsi:type="dcterms:W3CDTF">2008-07-17T11:08:07Z</dcterms:created>
  <dcterms:modified xsi:type="dcterms:W3CDTF">2010-10-18T02:29:38Z</dcterms:modified>
</cp:coreProperties>
</file>