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56"/>
  </p:notesMasterIdLst>
  <p:handoutMasterIdLst>
    <p:handoutMasterId r:id="rId57"/>
  </p:handoutMasterIdLst>
  <p:sldIdLst>
    <p:sldId id="257" r:id="rId3"/>
    <p:sldId id="357" r:id="rId4"/>
    <p:sldId id="358" r:id="rId5"/>
    <p:sldId id="362" r:id="rId6"/>
    <p:sldId id="364" r:id="rId7"/>
    <p:sldId id="282" r:id="rId8"/>
    <p:sldId id="369" r:id="rId9"/>
    <p:sldId id="329" r:id="rId10"/>
    <p:sldId id="308" r:id="rId11"/>
    <p:sldId id="368" r:id="rId12"/>
    <p:sldId id="260" r:id="rId13"/>
    <p:sldId id="313" r:id="rId14"/>
    <p:sldId id="317" r:id="rId15"/>
    <p:sldId id="350" r:id="rId16"/>
    <p:sldId id="264" r:id="rId17"/>
    <p:sldId id="330" r:id="rId18"/>
    <p:sldId id="261" r:id="rId19"/>
    <p:sldId id="259" r:id="rId20"/>
    <p:sldId id="359" r:id="rId21"/>
    <p:sldId id="262" r:id="rId22"/>
    <p:sldId id="274" r:id="rId23"/>
    <p:sldId id="311" r:id="rId24"/>
    <p:sldId id="278" r:id="rId25"/>
    <p:sldId id="288" r:id="rId26"/>
    <p:sldId id="273" r:id="rId27"/>
    <p:sldId id="290" r:id="rId28"/>
    <p:sldId id="292" r:id="rId29"/>
    <p:sldId id="291" r:id="rId30"/>
    <p:sldId id="332" r:id="rId31"/>
    <p:sldId id="341" r:id="rId32"/>
    <p:sldId id="354" r:id="rId33"/>
    <p:sldId id="286" r:id="rId34"/>
    <p:sldId id="268" r:id="rId35"/>
    <p:sldId id="293" r:id="rId36"/>
    <p:sldId id="309" r:id="rId37"/>
    <p:sldId id="267" r:id="rId38"/>
    <p:sldId id="299" r:id="rId39"/>
    <p:sldId id="300" r:id="rId40"/>
    <p:sldId id="303" r:id="rId41"/>
    <p:sldId id="304" r:id="rId42"/>
    <p:sldId id="269" r:id="rId43"/>
    <p:sldId id="294" r:id="rId44"/>
    <p:sldId id="270" r:id="rId45"/>
    <p:sldId id="271" r:id="rId46"/>
    <p:sldId id="296" r:id="rId47"/>
    <p:sldId id="312" r:id="rId48"/>
    <p:sldId id="297" r:id="rId49"/>
    <p:sldId id="263" r:id="rId50"/>
    <p:sldId id="370" r:id="rId51"/>
    <p:sldId id="371" r:id="rId52"/>
    <p:sldId id="372" r:id="rId53"/>
    <p:sldId id="373" r:id="rId54"/>
    <p:sldId id="31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7554"/>
    </p:cViewPr>
  </p:sorterViewPr>
  <p:notesViewPr>
    <p:cSldViewPr>
      <p:cViewPr varScale="1">
        <p:scale>
          <a:sx n="44" d="100"/>
          <a:sy n="44" d="100"/>
        </p:scale>
        <p:origin x="-1310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EB1E-1DBC-4AD4-8178-9C6F67F563B9}" type="datetimeFigureOut">
              <a:rPr lang="en-US" smtClean="0"/>
              <a:t>7/8/2008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EA672-16A0-4C74-B368-4452CAA24F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7/8/2008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DESCONSTRUCTING LAYERS OF INSECURITY: </a:t>
            </a:r>
            <a:br>
              <a:rPr lang="en-US" sz="4000" dirty="0" smtClean="0"/>
            </a:br>
            <a:r>
              <a:rPr lang="en-US" sz="4000" dirty="0" smtClean="0"/>
              <a:t>The Medeco Case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Lessons learned from embedded design deficiencies, a failure of imagination,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947878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9812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LAYERS OF SECURITY = SHEAR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Keyways and their design</a:t>
            </a:r>
          </a:p>
          <a:p>
            <a:r>
              <a:rPr lang="en-US" dirty="0" smtClean="0"/>
              <a:t>sectional keyways</a:t>
            </a:r>
          </a:p>
          <a:p>
            <a:r>
              <a:rPr lang="en-US" dirty="0" smtClean="0"/>
              <a:t>Check pins</a:t>
            </a:r>
          </a:p>
          <a:p>
            <a:r>
              <a:rPr lang="en-US" dirty="0" smtClean="0"/>
              <a:t>Security pins, anti-bump pins</a:t>
            </a:r>
          </a:p>
          <a:p>
            <a:r>
              <a:rPr lang="en-US" dirty="0" smtClean="0"/>
              <a:t>High tolerances</a:t>
            </a:r>
          </a:p>
          <a:p>
            <a:r>
              <a:rPr lang="en-US" dirty="0" smtClean="0"/>
              <a:t>Key control: Everest and Medeco m3</a:t>
            </a:r>
          </a:p>
          <a:p>
            <a:r>
              <a:rPr lang="en-US" dirty="0" smtClean="0"/>
              <a:t>Master key systems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</a:t>
            </a:r>
            <a:r>
              <a:rPr lang="en-US" dirty="0" smtClean="0"/>
              <a:t>Design </a:t>
            </a:r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DECONSTRUCTING LAYERS OF SECURITY: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lessons learned</a:t>
            </a:r>
          </a:p>
          <a:p>
            <a:r>
              <a:rPr lang="en-US" dirty="0" smtClean="0"/>
              <a:t>Discovered serious security vulnerabilities</a:t>
            </a:r>
          </a:p>
          <a:p>
            <a:r>
              <a:rPr lang="en-US" dirty="0" smtClean="0"/>
              <a:t>Applicable to residential, commercial, and government users</a:t>
            </a:r>
          </a:p>
          <a:p>
            <a:r>
              <a:rPr lang="en-US" dirty="0" smtClean="0"/>
              <a:t>Serious potential liability issues</a:t>
            </a:r>
          </a:p>
          <a:p>
            <a:r>
              <a:rPr lang="en-US" dirty="0" smtClean="0"/>
              <a:t>Resulted in a detailed book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security barrier</a:t>
            </a:r>
          </a:p>
          <a:p>
            <a:r>
              <a:rPr lang="en-US" dirty="0" smtClean="0"/>
              <a:t>Often the only security </a:t>
            </a:r>
          </a:p>
          <a:p>
            <a:r>
              <a:rPr lang="en-US" dirty="0" smtClean="0"/>
              <a:t>Conventional or high security locks</a:t>
            </a:r>
          </a:p>
          <a:p>
            <a:r>
              <a:rPr lang="en-US" dirty="0" smtClean="0"/>
              <a:t>Are they secure?</a:t>
            </a:r>
          </a:p>
          <a:p>
            <a:pPr lvl="1"/>
            <a:r>
              <a:rPr lang="en-US" dirty="0" smtClean="0"/>
              <a:t>Against what threat?</a:t>
            </a:r>
          </a:p>
          <a:p>
            <a:pPr lvl="1"/>
            <a:r>
              <a:rPr lang="en-US" dirty="0" smtClean="0"/>
              <a:t>Protection of what?</a:t>
            </a:r>
          </a:p>
          <a:p>
            <a:pPr lvl="1"/>
            <a:r>
              <a:rPr lang="en-US" dirty="0" smtClean="0"/>
              <a:t>Time and access?</a:t>
            </a:r>
          </a:p>
          <a:p>
            <a:pPr lvl="1"/>
            <a:r>
              <a:rPr lang="en-US" dirty="0" smtClean="0"/>
              <a:t>Must consider in context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r>
              <a:rPr lang="en-US" dirty="0" smtClean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</a:t>
            </a:r>
            <a:r>
              <a:rPr lang="en-US" dirty="0" smtClean="0"/>
              <a:t>positions</a:t>
            </a:r>
          </a:p>
          <a:p>
            <a:r>
              <a:rPr lang="en-US" dirty="0" smtClean="0"/>
              <a:t>False Gates, ARX Pins,</a:t>
            </a:r>
          </a:p>
          <a:p>
            <a:r>
              <a:rPr lang="en-US" dirty="0" smtClean="0"/>
              <a:t>High tolerance</a:t>
            </a:r>
            <a:endParaRPr lang="en-US" dirty="0" smtClean="0"/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BIAXIAL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SECURITY: </a:t>
            </a:r>
            <a:br>
              <a:rPr lang="en-US" dirty="0" smtClean="0"/>
            </a:br>
            <a:r>
              <a:rPr lang="en-US" dirty="0" smtClean="0"/>
              <a:t>APPARENT OR 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locks appear secure</a:t>
            </a:r>
          </a:p>
          <a:p>
            <a:r>
              <a:rPr lang="en-US" dirty="0" smtClean="0"/>
              <a:t>Many are not</a:t>
            </a:r>
          </a:p>
          <a:p>
            <a:r>
              <a:rPr lang="en-US" dirty="0" smtClean="0"/>
              <a:t>Conventional or high security rated</a:t>
            </a:r>
          </a:p>
          <a:p>
            <a:pPr lvl="1"/>
            <a:r>
              <a:rPr lang="en-US" dirty="0" smtClean="0"/>
              <a:t>UL 437 </a:t>
            </a:r>
          </a:p>
          <a:p>
            <a:pPr lvl="1"/>
            <a:r>
              <a:rPr lang="en-US" dirty="0" smtClean="0"/>
              <a:t>BHMA/ANSI 156.30</a:t>
            </a:r>
          </a:p>
          <a:p>
            <a:r>
              <a:rPr lang="en-US" dirty="0" smtClean="0"/>
              <a:t>Layers of security</a:t>
            </a:r>
          </a:p>
          <a:p>
            <a:r>
              <a:rPr lang="en-US" dirty="0" smtClean="0"/>
              <a:t>Manufacturer may not know of insecurity</a:t>
            </a:r>
          </a:p>
          <a:p>
            <a:r>
              <a:rPr lang="en-US" dirty="0" smtClean="0"/>
              <a:t>Manufacturer may not disclose defects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DESIGN FEATURES AND SYSTEM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design</a:t>
            </a:r>
          </a:p>
          <a:p>
            <a:r>
              <a:rPr lang="en-US" dirty="0" smtClean="0"/>
              <a:t>Tolerances </a:t>
            </a:r>
          </a:p>
          <a:p>
            <a:r>
              <a:rPr lang="en-US" dirty="0" smtClean="0"/>
              <a:t>Keying rules</a:t>
            </a:r>
          </a:p>
          <a:p>
            <a:pPr lvl="1"/>
            <a:r>
              <a:rPr lang="en-US" dirty="0" smtClean="0"/>
              <a:t>Medeco master and non-master key systems</a:t>
            </a:r>
          </a:p>
          <a:p>
            <a:r>
              <a:rPr lang="en-US" dirty="0" smtClean="0"/>
              <a:t>Interaction of critical components and locking </a:t>
            </a:r>
            <a:r>
              <a:rPr lang="en-US" dirty="0" smtClean="0"/>
              <a:t>systems: Sidebar leg and gates</a:t>
            </a:r>
            <a:endParaRPr lang="en-US" dirty="0" smtClean="0"/>
          </a:p>
          <a:p>
            <a:r>
              <a:rPr lang="en-US" dirty="0" smtClean="0"/>
              <a:t>Keyway and plug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M3 design: wider keyway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4478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 smtClean="0"/>
              <a:t>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information for</a:t>
            </a:r>
          </a:p>
          <a:p>
            <a:pPr lvl="1"/>
            <a:r>
              <a:rPr lang="en-US" dirty="0" smtClean="0"/>
              <a:t>Security managers</a:t>
            </a:r>
          </a:p>
          <a:p>
            <a:pPr lvl="1"/>
            <a:r>
              <a:rPr lang="en-US" dirty="0" smtClean="0"/>
              <a:t>Risk managers</a:t>
            </a:r>
          </a:p>
          <a:p>
            <a:pPr lvl="1"/>
            <a:r>
              <a:rPr lang="en-US" dirty="0" smtClean="0"/>
              <a:t>IT directors</a:t>
            </a:r>
          </a:p>
          <a:p>
            <a:pPr lvl="1"/>
            <a:r>
              <a:rPr lang="en-US" dirty="0" smtClean="0"/>
              <a:t>Critical protection</a:t>
            </a:r>
          </a:p>
          <a:p>
            <a:pPr lvl="1"/>
            <a:r>
              <a:rPr lang="en-US" dirty="0" smtClean="0"/>
              <a:t>Security begins with locks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 announced their locks were bump-proof</a:t>
            </a:r>
          </a:p>
          <a:p>
            <a:pPr lvl="1"/>
            <a:r>
              <a:rPr lang="en-US" dirty="0" smtClean="0"/>
              <a:t>Medeco learned they were not</a:t>
            </a:r>
          </a:p>
          <a:p>
            <a:r>
              <a:rPr lang="en-US" dirty="0" smtClean="0"/>
              <a:t>Medeco was shown how their locks could be picked with four keys</a:t>
            </a:r>
          </a:p>
          <a:p>
            <a:r>
              <a:rPr lang="en-US" dirty="0" smtClean="0"/>
              <a:t>Medeco was shown how their key control could be compromised</a:t>
            </a:r>
          </a:p>
          <a:p>
            <a:r>
              <a:rPr lang="en-US" dirty="0" smtClean="0"/>
              <a:t>Medeco knew their deadbolts could be opened in seconds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LOCKS: </a:t>
            </a:r>
            <a:br>
              <a:rPr lang="en-US" dirty="0" smtClean="0"/>
            </a:br>
            <a:r>
              <a:rPr lang="en-US" dirty="0" smtClean="0"/>
              <a:t>MECHANICAL PUZZLES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complex, more difficult to open</a:t>
            </a:r>
          </a:p>
          <a:p>
            <a:r>
              <a:rPr lang="en-US" dirty="0" smtClean="0"/>
              <a:t>Greater complexity = vulnerabilities</a:t>
            </a:r>
          </a:p>
          <a:p>
            <a:r>
              <a:rPr lang="en-US" dirty="0" smtClean="0"/>
              <a:t>All are apparently secure</a:t>
            </a:r>
          </a:p>
          <a:p>
            <a:r>
              <a:rPr lang="en-US" dirty="0" smtClean="0"/>
              <a:t>Many design flaws never discovered</a:t>
            </a:r>
          </a:p>
          <a:p>
            <a:r>
              <a:rPr lang="en-US" dirty="0" smtClean="0"/>
              <a:t>Manufacturers compromise on security</a:t>
            </a:r>
          </a:p>
          <a:p>
            <a:r>
              <a:rPr lang="en-US" dirty="0" smtClean="0"/>
              <a:t>Manufacturing and R&amp;D Cost v. Security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IRRESPONSIBLE </a:t>
            </a:r>
            <a:br>
              <a:rPr lang="en-US" dirty="0" smtClean="0"/>
            </a:br>
            <a:r>
              <a:rPr lang="en-US" dirty="0" smtClean="0"/>
              <a:t>NON-DISCLOSURE?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they have advised their customers when they believed their locks could be compromised?</a:t>
            </a:r>
          </a:p>
          <a:p>
            <a:r>
              <a:rPr lang="en-US" dirty="0" smtClean="0"/>
              <a:t>Should they have warned their dealers regarding their deadbolt issue before they fixed it?</a:t>
            </a:r>
          </a:p>
          <a:p>
            <a:r>
              <a:rPr lang="en-US" dirty="0" smtClean="0"/>
              <a:t>Do they have an affirmative duty to disclose vulnerabilities that could affect their customers?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DISCLSOURE BY A MANUFACTURER?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a lock manufacturer disclose vulnerabilities to the public</a:t>
            </a:r>
          </a:p>
          <a:p>
            <a:r>
              <a:rPr lang="en-US" dirty="0" smtClean="0"/>
              <a:t>Should they promote Security by Obscurity</a:t>
            </a:r>
          </a:p>
          <a:p>
            <a:r>
              <a:rPr lang="en-US" dirty="0" smtClean="0"/>
              <a:t>Does the public have a right to know</a:t>
            </a:r>
          </a:p>
          <a:p>
            <a:pPr lvl="1"/>
            <a:r>
              <a:rPr lang="en-US" dirty="0" smtClean="0"/>
              <a:t>There are security vulnerabilities</a:t>
            </a:r>
          </a:p>
          <a:p>
            <a:pPr lvl="1"/>
            <a:r>
              <a:rPr lang="en-US" dirty="0" smtClean="0"/>
              <a:t>The details of those vulnerabilities</a:t>
            </a:r>
          </a:p>
          <a:p>
            <a:pPr lvl="1"/>
            <a:r>
              <a:rPr lang="en-US" dirty="0" smtClean="0"/>
              <a:t>How much of a risk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905000"/>
          </a:xfrm>
        </p:spPr>
        <p:txBody>
          <a:bodyPr/>
          <a:lstStyle/>
          <a:p>
            <a:r>
              <a:rPr lang="en-US" dirty="0" smtClean="0"/>
              <a:t>HIGH SECURITY LOCK MANUFACTURERS: </a:t>
            </a:r>
            <a:br>
              <a:rPr lang="en-US" dirty="0" smtClean="0"/>
            </a:br>
            <a:r>
              <a:rPr lang="en-US" dirty="0" smtClean="0"/>
              <a:t>Special Duties to Customers?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772400" cy="3657600"/>
          </a:xfrm>
        </p:spPr>
        <p:txBody>
          <a:bodyPr/>
          <a:lstStyle/>
          <a:p>
            <a:r>
              <a:rPr lang="en-US" dirty="0" smtClean="0"/>
              <a:t>Nature of product</a:t>
            </a:r>
          </a:p>
          <a:p>
            <a:r>
              <a:rPr lang="en-US" dirty="0" smtClean="0"/>
              <a:t>What is at risk</a:t>
            </a:r>
          </a:p>
          <a:p>
            <a:r>
              <a:rPr lang="en-US" dirty="0" smtClean="0"/>
              <a:t>Disclosure to customer v. educating criminals: Which is more important?</a:t>
            </a:r>
          </a:p>
          <a:p>
            <a:r>
              <a:rPr lang="en-US" dirty="0" smtClean="0"/>
              <a:t>Does the dealer and customer need to know</a:t>
            </a:r>
          </a:p>
          <a:p>
            <a:r>
              <a:rPr lang="en-US" dirty="0" smtClean="0"/>
              <a:t>Liability </a:t>
            </a:r>
            <a:r>
              <a:rPr lang="en-US" smtClean="0"/>
              <a:t>for non-disclosure?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and parallel</a:t>
            </a:r>
          </a:p>
          <a:p>
            <a:r>
              <a:rPr lang="en-US" dirty="0" smtClean="0"/>
              <a:t>Each a separate point of failure</a:t>
            </a:r>
          </a:p>
          <a:p>
            <a:r>
              <a:rPr lang="en-US" dirty="0" smtClean="0"/>
              <a:t>Add complexity to bypass</a:t>
            </a:r>
          </a:p>
          <a:p>
            <a:r>
              <a:rPr lang="en-US" dirty="0" smtClean="0"/>
              <a:t>Does not equal more security</a:t>
            </a:r>
          </a:p>
          <a:p>
            <a:r>
              <a:rPr lang="en-US" dirty="0" smtClean="0"/>
              <a:t>Conflicts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Many different types:</a:t>
            </a:r>
          </a:p>
          <a:p>
            <a:pPr lvl="1"/>
            <a:r>
              <a:rPr lang="en-US" dirty="0" smtClean="0"/>
              <a:t>Sliders</a:t>
            </a:r>
          </a:p>
          <a:p>
            <a:pPr lvl="1"/>
            <a:r>
              <a:rPr lang="en-US" dirty="0" smtClean="0"/>
              <a:t>Sidebars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SECURITY AND BYPASS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</a:t>
            </a:r>
          </a:p>
          <a:p>
            <a:r>
              <a:rPr lang="en-US" dirty="0" smtClean="0"/>
              <a:t>Ability to exploit design feature?</a:t>
            </a:r>
          </a:p>
          <a:p>
            <a:r>
              <a:rPr lang="en-US" dirty="0" smtClean="0"/>
              <a:t>Integrated</a:t>
            </a:r>
          </a:p>
          <a:p>
            <a:r>
              <a:rPr lang="en-US" dirty="0" smtClean="0"/>
              <a:t>Separate</a:t>
            </a:r>
          </a:p>
          <a:p>
            <a:pPr lvl="1"/>
            <a:r>
              <a:rPr lang="en-US" dirty="0" smtClean="0"/>
              <a:t>Primus = 2 levels, independent, complex locking of secondary finger pins</a:t>
            </a:r>
          </a:p>
          <a:p>
            <a:pPr lvl="1"/>
            <a:r>
              <a:rPr lang="en-US" dirty="0" smtClean="0"/>
              <a:t>Assa = 2 levels, independent, simple locking, one level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1454</Words>
  <Application>Microsoft PowerPoint</Application>
  <PresentationFormat>On-screen Show (4:3)</PresentationFormat>
  <Paragraphs>270</Paragraphs>
  <Slides>53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Lock And Key</vt:lpstr>
      <vt:lpstr>Custom Design</vt:lpstr>
      <vt:lpstr>DESCONSTRUCTING LAYERS OF INSECURITY:  The Medeco Case Study</vt:lpstr>
      <vt:lpstr>MECHANICAL LOCKS</vt:lpstr>
      <vt:lpstr>SECURITY:  APPARENT OR ACTUAL</vt:lpstr>
      <vt:lpstr>WHY IMPORTANT?</vt:lpstr>
      <vt:lpstr>LOCKS:  MECHANICAL PUZZLES</vt:lpstr>
      <vt:lpstr>CONVENTIONAL v.  HIGH SECURITY LOCKS</vt:lpstr>
      <vt:lpstr>LAYERS OF SECURITY</vt:lpstr>
      <vt:lpstr>LAYERS OF SECURITY AND BYPASS CAPABILITY</vt:lpstr>
      <vt:lpstr>MODERN PIN TUMBLER</vt:lpstr>
      <vt:lpstr>CONVENTIONAL LAYERS OF SECURITY = SHEAR LINE</vt:lpstr>
      <vt:lpstr>HIGH SECURITY LOCKS: Why Important? </vt:lpstr>
      <vt:lpstr>HIGH SECURITY LOCKS: Critical Design Issues</vt:lpstr>
      <vt:lpstr>HIGH SECURITY:  Three Design Factors</vt:lpstr>
      <vt:lpstr>STANDARDS REQUIREMENTS</vt:lpstr>
      <vt:lpstr>ATTACK METHODOLOGY  FOR HIGH SECURITY LOCKS</vt:lpstr>
      <vt:lpstr>ATTACKS: Two Primary Rules</vt:lpstr>
      <vt:lpstr>MEDECO HISTORY</vt:lpstr>
      <vt:lpstr>MEDECO TIMELINE</vt:lpstr>
      <vt:lpstr>DECONSTRUCTING LAYERS OF SECURITY: Medeco Locks</vt:lpstr>
      <vt:lpstr>WHY THE MEDECO CASE STUDY IS IMPORTANT</vt:lpstr>
      <vt:lpstr>MEDECO MISTAKES</vt:lpstr>
      <vt:lpstr>MEDECO TWISTING PINS: 3 Angles + 2 Positions</vt:lpstr>
      <vt:lpstr>MEDECO LOCKS:  3 Independent Security Layers </vt:lpstr>
      <vt:lpstr>MEDECO BIAXIAL  </vt:lpstr>
      <vt:lpstr>SECURITY  CONCEPTS: Sidebar IS Medeco Security</vt:lpstr>
      <vt:lpstr>PLUG AND SIDEBAR:  All pins aligned</vt:lpstr>
      <vt:lpstr>SIDEBAR RETRACTED</vt:lpstr>
      <vt:lpstr>PLUG AND SIDEBAR: Locked</vt:lpstr>
      <vt:lpstr>MEDECO CASE HISTORY</vt:lpstr>
      <vt:lpstr>EXPLOIT DESIGN FEATURES AND SYSTEM PARAMETERS</vt:lpstr>
      <vt:lpstr>MEDECO RESEARCH:  Results of Project</vt:lpstr>
      <vt:lpstr>4 KEYS TO THE KINGDOM</vt:lpstr>
      <vt:lpstr>RESULTS OF PROJECT: Bumping</vt:lpstr>
      <vt:lpstr>MEDECO BUMP KEY</vt:lpstr>
      <vt:lpstr>REAL WORLD ATTACK: Bumping a Medeco Lock</vt:lpstr>
      <vt:lpstr>RESULTS OF PROJECT: 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LESSONS TO BE LEARNED</vt:lpstr>
      <vt:lpstr>RESPONSIBLE DISCLOSURE</vt:lpstr>
      <vt:lpstr>IRRESPONSIBLE  NON-DISCLOSURE?</vt:lpstr>
      <vt:lpstr>RESPONSIBLE DISCLSOURE BY A MANUFACTURER?</vt:lpstr>
      <vt:lpstr>HIGH SECURITY LOCK MANUFACTURERS:  Special Duties to Customers?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175</cp:revision>
  <cp:lastPrinted>1601-01-01T00:00:00Z</cp:lastPrinted>
  <dcterms:created xsi:type="dcterms:W3CDTF">2008-04-13T05:51:28Z</dcterms:created>
  <dcterms:modified xsi:type="dcterms:W3CDTF">2008-07-09T02:43:29Z</dcterms:modified>
</cp:coreProperties>
</file>