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6" r:id="rId3"/>
    <p:sldId id="337" r:id="rId4"/>
    <p:sldId id="326" r:id="rId5"/>
    <p:sldId id="327" r:id="rId6"/>
    <p:sldId id="328" r:id="rId7"/>
    <p:sldId id="329" r:id="rId8"/>
    <p:sldId id="338" r:id="rId9"/>
    <p:sldId id="334" r:id="rId10"/>
    <p:sldId id="330" r:id="rId11"/>
    <p:sldId id="331" r:id="rId12"/>
    <p:sldId id="332" r:id="rId13"/>
    <p:sldId id="333" r:id="rId14"/>
    <p:sldId id="257" r:id="rId15"/>
    <p:sldId id="266" r:id="rId16"/>
    <p:sldId id="270" r:id="rId17"/>
    <p:sldId id="274" r:id="rId18"/>
    <p:sldId id="273" r:id="rId19"/>
    <p:sldId id="339" r:id="rId20"/>
    <p:sldId id="269" r:id="rId21"/>
    <p:sldId id="275" r:id="rId22"/>
    <p:sldId id="325" r:id="rId23"/>
    <p:sldId id="276" r:id="rId24"/>
    <p:sldId id="278" r:id="rId25"/>
    <p:sldId id="258" r:id="rId26"/>
    <p:sldId id="259" r:id="rId27"/>
    <p:sldId id="263" r:id="rId28"/>
    <p:sldId id="335" r:id="rId29"/>
    <p:sldId id="341" r:id="rId30"/>
    <p:sldId id="336" r:id="rId31"/>
    <p:sldId id="343" r:id="rId32"/>
    <p:sldId id="342" r:id="rId33"/>
    <p:sldId id="260" r:id="rId34"/>
    <p:sldId id="344" r:id="rId35"/>
    <p:sldId id="261" r:id="rId36"/>
    <p:sldId id="262" r:id="rId37"/>
    <p:sldId id="264" r:id="rId38"/>
    <p:sldId id="345" r:id="rId39"/>
    <p:sldId id="265" r:id="rId40"/>
    <p:sldId id="318" r:id="rId41"/>
    <p:sldId id="317" r:id="rId42"/>
    <p:sldId id="319" r:id="rId43"/>
    <p:sldId id="320" r:id="rId44"/>
    <p:sldId id="347" r:id="rId45"/>
    <p:sldId id="277" r:id="rId46"/>
    <p:sldId id="315" r:id="rId47"/>
    <p:sldId id="283" r:id="rId48"/>
    <p:sldId id="316" r:id="rId49"/>
    <p:sldId id="306" r:id="rId50"/>
    <p:sldId id="305" r:id="rId51"/>
    <p:sldId id="313" r:id="rId52"/>
    <p:sldId id="314" r:id="rId53"/>
    <p:sldId id="323" r:id="rId54"/>
    <p:sldId id="307" r:id="rId55"/>
    <p:sldId id="308" r:id="rId56"/>
    <p:sldId id="310" r:id="rId57"/>
    <p:sldId id="321" r:id="rId58"/>
    <p:sldId id="322" r:id="rId59"/>
    <p:sldId id="309" r:id="rId60"/>
    <p:sldId id="312" r:id="rId61"/>
    <p:sldId id="324" r:id="rId62"/>
    <p:sldId id="340" r:id="rId63"/>
    <p:sldId id="285" r:id="rId64"/>
    <p:sldId id="296" r:id="rId65"/>
    <p:sldId id="289" r:id="rId66"/>
    <p:sldId id="288" r:id="rId67"/>
    <p:sldId id="294" r:id="rId68"/>
    <p:sldId id="298" r:id="rId69"/>
    <p:sldId id="302" r:id="rId70"/>
    <p:sldId id="303" r:id="rId71"/>
    <p:sldId id="304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33" autoAdjust="0"/>
    <p:restoredTop sz="90929"/>
  </p:normalViewPr>
  <p:slideViewPr>
    <p:cSldViewPr>
      <p:cViewPr varScale="1">
        <p:scale>
          <a:sx n="63" d="100"/>
          <a:sy n="63" d="100"/>
        </p:scale>
        <p:origin x="-72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8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C4FFD-25E9-42FD-A566-C1668CB0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0A15-96C1-4847-9448-1F21E07A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ECBC-45D0-4AB7-BCFE-70F7F3CE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C8D3-0A2B-4B99-B7B7-5C16E02A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8E73-79AA-4AA0-85C2-6028F1D4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034F-05F3-410B-8476-A4674C336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C5C1-AD64-4445-88EC-096DA25B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CD73-9680-454A-84A1-954FB8CF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B2CA-E14E-41E2-BDD3-BAB8A39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379D-7C9F-4028-89F0-B9247AD1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F2F4-C54A-4D8B-AC5A-39A31ADD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04455D-2D44-4D82-834A-F12BC3A6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3A67-BCD1-4B65-A31D-CB755977106B}" type="datetimeFigureOut">
              <a:rPr lang="en-US" smtClean="0"/>
              <a:pPr/>
              <a:t>3/12/2009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MWT_WIRED_7SECONDS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KWIKSET_PLASTIC.avi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PLASTIC_KEY1.M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MORTISE_M3_PLASTIC.avi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in.security.org/" TargetMode="External"/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bluzmanis@security.org" TargetMode="External"/><Relationship Id="rId5" Type="http://schemas.openxmlformats.org/officeDocument/2006/relationships/hyperlink" Target="mailto:mjfiddler@security.org" TargetMode="External"/><Relationship Id="rId4" Type="http://schemas.openxmlformats.org/officeDocument/2006/relationships/hyperlink" Target="mailto:mwtobias@security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_X61S_082508\JennaLynn-Medeco-Bump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MEDECO “VIRTUALLY RESISTANT” SECURITY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Case Study in Real World </a:t>
            </a:r>
          </a:p>
          <a:p>
            <a:pPr eaLnBrk="1" hangingPunct="1"/>
            <a:r>
              <a:rPr lang="en-US" dirty="0" smtClean="0"/>
              <a:t>Security Vulnerabilities and 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BUMPING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EXPOSED VULNERABILITY TO 95% OF PIN TUMBLER LOCKS</a:t>
            </a:r>
          </a:p>
          <a:p>
            <a:r>
              <a:rPr lang="en-US" dirty="0" smtClean="0"/>
              <a:t>PUBLIC AWARENESS</a:t>
            </a:r>
          </a:p>
          <a:p>
            <a:r>
              <a:rPr lang="en-US" dirty="0" smtClean="0"/>
              <a:t>LEGAL NOTICE AND LIABILITY</a:t>
            </a:r>
          </a:p>
          <a:p>
            <a:r>
              <a:rPr lang="en-US" dirty="0" smtClean="0"/>
              <a:t>HIGH SECRITY LOCKS</a:t>
            </a:r>
          </a:p>
          <a:p>
            <a:pPr lvl="1"/>
            <a:r>
              <a:rPr lang="en-US" dirty="0" smtClean="0"/>
              <a:t>Manufacturers said locks were secure</a:t>
            </a:r>
          </a:p>
          <a:p>
            <a:pPr lvl="1"/>
            <a:r>
              <a:rPr lang="en-US" dirty="0" smtClean="0"/>
              <a:t>Our locks are bump-proof</a:t>
            </a:r>
          </a:p>
          <a:p>
            <a:pPr lvl="1"/>
            <a:r>
              <a:rPr lang="en-US" dirty="0" err="1" smtClean="0"/>
              <a:t>Assa</a:t>
            </a:r>
            <a:r>
              <a:rPr lang="en-US" dirty="0" smtClean="0"/>
              <a:t> </a:t>
            </a:r>
            <a:r>
              <a:rPr lang="en-US" dirty="0" err="1" smtClean="0"/>
              <a:t>Abloy</a:t>
            </a:r>
            <a:r>
              <a:rPr lang="en-US" dirty="0" smtClean="0"/>
              <a:t> Companies: “Smoke and mirrors”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BUMPING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UNDERSTAND PROBLEM</a:t>
            </a:r>
          </a:p>
          <a:p>
            <a:r>
              <a:rPr lang="en-US" dirty="0" smtClean="0"/>
              <a:t>PROPERLY ASSESS SECURITY</a:t>
            </a:r>
          </a:p>
          <a:p>
            <a:r>
              <a:rPr lang="en-US" dirty="0" smtClean="0"/>
              <a:t>RESULTED IN BYPASS OF HIGH SECURITY LOCKS</a:t>
            </a:r>
          </a:p>
          <a:p>
            <a:pPr lvl="1"/>
            <a:r>
              <a:rPr lang="en-US" dirty="0" smtClean="0"/>
              <a:t>MEDECO, MUL-T-LOCK, ASSA, OTHERS</a:t>
            </a:r>
          </a:p>
          <a:p>
            <a:r>
              <a:rPr lang="en-US" dirty="0" smtClean="0"/>
              <a:t>LEGAL LIABILITIES AND STATUTORY MANDATES FOR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HIGH SECURITY:</a:t>
            </a:r>
            <a:br>
              <a:rPr lang="en-US" dirty="0" smtClean="0"/>
            </a:br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4495800"/>
          </a:xfrm>
        </p:spPr>
        <p:txBody>
          <a:bodyPr/>
          <a:lstStyle/>
          <a:p>
            <a:r>
              <a:rPr lang="en-US" sz="2800" dirty="0" smtClean="0"/>
              <a:t>DO I HAVE HIGH SECURITY LOCKS</a:t>
            </a:r>
          </a:p>
          <a:p>
            <a:r>
              <a:rPr lang="en-US" sz="2800" dirty="0" smtClean="0"/>
              <a:t>DO I NEED HIGH SECURITY LOCKS</a:t>
            </a:r>
          </a:p>
          <a:p>
            <a:r>
              <a:rPr lang="en-US" sz="2800" dirty="0" smtClean="0"/>
              <a:t>CAN HIGH SECURITY LOCKS BE COMPROMISED</a:t>
            </a:r>
          </a:p>
          <a:p>
            <a:r>
              <a:rPr lang="en-US" sz="2800" dirty="0" smtClean="0"/>
              <a:t>WHAT CONSTITUTES A THREAT AND HOW DO LOCKS PROTECT MY FACILITY</a:t>
            </a:r>
          </a:p>
          <a:p>
            <a:r>
              <a:rPr lang="en-US" sz="2800" dirty="0" smtClean="0"/>
              <a:t>WILL ELECTRONIC  ACCESS CONTROL BE </a:t>
            </a:r>
            <a:r>
              <a:rPr lang="en-US" sz="2800" dirty="0" smtClean="0"/>
              <a:t>SUFFICIENT</a:t>
            </a:r>
          </a:p>
          <a:p>
            <a:r>
              <a:rPr lang="en-US" sz="2800" dirty="0" smtClean="0"/>
              <a:t>DO WE MEET SARBANES-OXLEY AND OTHER STATUTES?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SECURITY LOCKS: </a:t>
            </a:r>
            <a:br>
              <a:rPr lang="en-US" dirty="0" smtClean="0"/>
            </a:br>
            <a:r>
              <a:rPr lang="en-US" dirty="0" smtClean="0"/>
              <a:t>A 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SPECIFY FOR FACILITY PROTECTION</a:t>
            </a:r>
          </a:p>
          <a:p>
            <a:pPr lvl="1" eaLnBrk="1" hangingPunct="1"/>
            <a:r>
              <a:rPr lang="en-US" dirty="0" smtClean="0"/>
              <a:t>COVERT ENTRY</a:t>
            </a:r>
          </a:p>
          <a:p>
            <a:pPr lvl="1" eaLnBrk="1" hangingPunct="1"/>
            <a:r>
              <a:rPr lang="en-US" dirty="0" smtClean="0"/>
              <a:t>FORCED ENTRY</a:t>
            </a:r>
          </a:p>
          <a:p>
            <a:pPr lvl="1" eaLnBrk="1" hangingPunct="1"/>
            <a:r>
              <a:rPr lang="en-US" dirty="0" smtClean="0"/>
              <a:t>KEY CONTROL</a:t>
            </a:r>
          </a:p>
          <a:p>
            <a:pPr eaLnBrk="1" hangingPunct="1"/>
            <a:r>
              <a:rPr lang="en-US" dirty="0" smtClean="0"/>
              <a:t>MINIMUM SECURITY CRITERIA</a:t>
            </a:r>
          </a:p>
          <a:p>
            <a:pPr lvl="1" eaLnBrk="1" hangingPunct="1"/>
            <a:r>
              <a:rPr lang="en-US" dirty="0" smtClean="0"/>
              <a:t>MINIMUM ATTACK TIMES</a:t>
            </a:r>
          </a:p>
          <a:p>
            <a:pPr lvl="1" eaLnBrk="1" hangingPunct="1"/>
            <a:r>
              <a:rPr lang="en-US" dirty="0" smtClean="0"/>
              <a:t>RESISTANCE TO CERTAIN FORMS OF ENTRY</a:t>
            </a:r>
          </a:p>
          <a:p>
            <a:pPr lvl="1" eaLnBrk="1" hangingPunct="1"/>
            <a:r>
              <a:rPr lang="en-US" dirty="0" smtClean="0"/>
              <a:t>UL 437 and BHMA/ANSI 156.30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COVERT ENTRY PROTECTION: The Theory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MINIMUM SECURITY CRITERIA IN UL 437 and BHMA/ANSI 156.30</a:t>
            </a:r>
          </a:p>
          <a:p>
            <a:pPr eaLnBrk="1" hangingPunct="1"/>
            <a:r>
              <a:rPr lang="en-US" dirty="0" smtClean="0"/>
              <a:t>PROTECT AGAINST CERTAIN FORMS OF COVERT ENTRY</a:t>
            </a:r>
          </a:p>
          <a:p>
            <a:pPr eaLnBrk="1" hangingPunct="1"/>
            <a:r>
              <a:rPr lang="en-US" dirty="0" smtClean="0"/>
              <a:t>ASSURE MINIMUM RESISTANCE TIMES TO OPEN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COVERT ENTRY OF MEDECO LOCKS: RESULT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Modified change key</a:t>
            </a:r>
          </a:p>
          <a:p>
            <a:pPr lvl="1" eaLnBrk="1" hangingPunct="1"/>
            <a:r>
              <a:rPr lang="en-US" smtClean="0"/>
              <a:t>Simulated key</a:t>
            </a:r>
          </a:p>
          <a:p>
            <a:pPr eaLnBrk="1" hangingPunct="1"/>
            <a:r>
              <a:rPr lang="en-US" smtClean="0"/>
              <a:t>PICKING</a:t>
            </a:r>
          </a:p>
          <a:p>
            <a:pPr lvl="1" eaLnBrk="1" hangingPunct="1"/>
            <a:r>
              <a:rPr lang="en-US" smtClean="0"/>
              <a:t>With change key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eaLnBrk="1" hangingPunct="1"/>
            <a:r>
              <a:rPr lang="en-US" smtClean="0"/>
              <a:t>EXTRAPOLATE TMK</a:t>
            </a:r>
          </a:p>
          <a:p>
            <a:pPr eaLnBrk="1" hangingPunct="1"/>
            <a:r>
              <a:rPr lang="en-US" smtClean="0"/>
              <a:t>DECODE BILEVEL SYSTEM TO COMPROMISE m3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FOUR KEYS TO PICK AND BUMP PRE-12/07 LOCKS</a:t>
            </a:r>
          </a:p>
          <a:p>
            <a:pPr eaLnBrk="1" hangingPunct="1"/>
            <a:r>
              <a:rPr lang="en-US" dirty="0" smtClean="0"/>
              <a:t>SIXTEEN OR LESS KEYS FOR 2008 LOCKS</a:t>
            </a:r>
          </a:p>
          <a:p>
            <a:pPr eaLnBrk="1" hangingPunct="1"/>
            <a:r>
              <a:rPr lang="en-US" dirty="0" smtClean="0"/>
              <a:t>PICKING IN </a:t>
            </a:r>
            <a:r>
              <a:rPr lang="en-US" dirty="0" smtClean="0"/>
              <a:t>23 </a:t>
            </a:r>
            <a:r>
              <a:rPr lang="en-US" dirty="0" smtClean="0"/>
              <a:t>SECONDS</a:t>
            </a:r>
          </a:p>
          <a:p>
            <a:pPr lvl="1" eaLnBrk="1" hangingPunct="1"/>
            <a:r>
              <a:rPr lang="en-US" dirty="0" smtClean="0"/>
              <a:t>Using any change key on same sidebar code</a:t>
            </a:r>
          </a:p>
          <a:p>
            <a:pPr lvl="1" eaLnBrk="1" hangingPunct="1"/>
            <a:r>
              <a:rPr lang="en-US" dirty="0" smtClean="0"/>
              <a:t>With code setting keys</a:t>
            </a:r>
          </a:p>
          <a:p>
            <a:pPr lvl="1" eaLnBrk="1" hangingPunct="1"/>
            <a:r>
              <a:rPr lang="en-US" dirty="0" smtClean="0"/>
              <a:t>Angle setting keys</a:t>
            </a:r>
          </a:p>
          <a:p>
            <a:pPr lvl="1" eaLnBrk="1" hangingPunct="1"/>
            <a:r>
              <a:rPr lang="en-US" dirty="0" smtClean="0"/>
              <a:t>ARX pins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With correct blank and sidebar code</a:t>
            </a:r>
          </a:p>
          <a:p>
            <a:pPr lvl="1" eaLnBrk="1" hangingPunct="1"/>
            <a:r>
              <a:rPr lang="en-US" smtClean="0"/>
              <a:t>With simulated blank</a:t>
            </a:r>
          </a:p>
          <a:p>
            <a:pPr lvl="1" eaLnBrk="1" hangingPunct="1"/>
            <a:r>
              <a:rPr lang="en-US" smtClean="0"/>
              <a:t>With or without ARX pins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 MEDECO LOCKS</a:t>
            </a:r>
            <a:endParaRPr lang="en-US" dirty="0"/>
          </a:p>
        </p:txBody>
      </p:sp>
      <p:pic>
        <p:nvPicPr>
          <p:cNvPr id="4" name="MWT_WIRED_7SECOND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FORCED ENTRY PROTECTION: Theory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LOCKS ARE SECURE AGAINST FORCED METHODS OF ATTACK</a:t>
            </a:r>
          </a:p>
          <a:p>
            <a:pPr eaLnBrk="1" hangingPunct="1"/>
            <a:r>
              <a:rPr lang="en-US" smtClean="0"/>
              <a:t>MINIMUM TIMES SPECIFIED IN UL 437 and BHMA/ANSI 156.30</a:t>
            </a:r>
          </a:p>
          <a:p>
            <a:pPr eaLnBrk="1" hangingPunct="1"/>
            <a:r>
              <a:rPr lang="en-US" smtClean="0"/>
              <a:t>ATTACK RESISTANCE: 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 AND LIABILITY: 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OF ASSETS, INFORMATION, PEOPLE</a:t>
            </a:r>
          </a:p>
          <a:p>
            <a:r>
              <a:rPr lang="en-US" dirty="0" smtClean="0"/>
              <a:t>PREVENT LOSSES</a:t>
            </a:r>
          </a:p>
          <a:p>
            <a:r>
              <a:rPr lang="en-US" dirty="0" smtClean="0"/>
              <a:t>UNAUTHORIZED ACCESS</a:t>
            </a:r>
          </a:p>
          <a:p>
            <a:r>
              <a:rPr lang="en-US" dirty="0" smtClean="0"/>
              <a:t>STATUTORY REQUIREMENTS</a:t>
            </a:r>
          </a:p>
          <a:p>
            <a:r>
              <a:rPr lang="en-US" dirty="0" smtClean="0"/>
              <a:t>STANDARDS: MINIMAL PROTECTION</a:t>
            </a:r>
          </a:p>
          <a:p>
            <a:r>
              <a:rPr lang="en-US" dirty="0" smtClean="0"/>
              <a:t>BYPASS OF LOCKS</a:t>
            </a:r>
          </a:p>
          <a:p>
            <a:r>
              <a:rPr lang="en-US" dirty="0" smtClean="0"/>
              <a:t>ELECTRONIC ACCESS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– Forced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DEADBOLT  Pre-12/2007</a:t>
            </a:r>
          </a:p>
          <a:p>
            <a:pPr lvl="1" eaLnBrk="1" hangingPunct="1"/>
            <a:r>
              <a:rPr lang="en-US" smtClean="0"/>
              <a:t>Thirty seconds</a:t>
            </a:r>
          </a:p>
          <a:p>
            <a:pPr lvl="1" eaLnBrk="1" hangingPunct="1"/>
            <a:r>
              <a:rPr lang="en-US" smtClean="0"/>
              <a:t>Complete circumvention of security</a:t>
            </a:r>
          </a:p>
          <a:p>
            <a:pPr lvl="1" eaLnBrk="1" hangingPunct="1"/>
            <a:r>
              <a:rPr lang="en-US" smtClean="0"/>
              <a:t>Simple tools, easy to accomplish</a:t>
            </a:r>
          </a:p>
          <a:p>
            <a:pPr eaLnBrk="1" hangingPunct="1"/>
            <a:r>
              <a:rPr lang="en-US" smtClean="0"/>
              <a:t>DEADBOLT 2008</a:t>
            </a:r>
          </a:p>
          <a:p>
            <a:pPr lvl="1" eaLnBrk="1" hangingPunct="1"/>
            <a:r>
              <a:rPr lang="en-US" smtClean="0"/>
              <a:t>Reverse picking attack</a:t>
            </a:r>
          </a:p>
          <a:p>
            <a:pPr eaLnBrk="1" hangingPunct="1"/>
            <a:r>
              <a:rPr lang="en-US" smtClean="0"/>
              <a:t>MORTISE, RIM, ICORE</a:t>
            </a:r>
          </a:p>
          <a:p>
            <a:pPr lvl="1" eaLnBrk="1" hangingPunct="1"/>
            <a:r>
              <a:rPr lang="en-US" smtClean="0"/>
              <a:t>Hybrid attack, compromise of key control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INSECURITY: </a:t>
            </a:r>
            <a:br>
              <a:rPr lang="en-US" dirty="0" smtClean="0"/>
            </a:br>
            <a:r>
              <a:rPr lang="en-US" dirty="0" smtClean="0"/>
              <a:t>Real World Threats -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VIOLATION OF KEY CONTROL and KEY SECURITY</a:t>
            </a:r>
          </a:p>
          <a:p>
            <a:pPr lvl="1"/>
            <a:r>
              <a:rPr lang="en-US" dirty="0" smtClean="0"/>
              <a:t>Compromise of entire facility</a:t>
            </a:r>
          </a:p>
          <a:p>
            <a:pPr lvl="1"/>
            <a:r>
              <a:rPr lang="en-US" dirty="0" smtClean="0"/>
              <a:t>Improper generation of keys</a:t>
            </a:r>
          </a:p>
          <a:p>
            <a:pPr lvl="1"/>
            <a:r>
              <a:rPr lang="en-US" dirty="0" smtClean="0"/>
              <a:t>Compromise of Top Level Master Key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COMPROMISE OF KEY CONTROL + HYBRID ATTACK</a:t>
            </a:r>
          </a:p>
          <a:p>
            <a:pPr lvl="1" eaLnBrk="1" hangingPunct="1"/>
            <a:r>
              <a:rPr lang="en-US" dirty="0" smtClean="0"/>
              <a:t>Mortise, Rim, Interchangeable cores</a:t>
            </a:r>
          </a:p>
          <a:p>
            <a:pPr eaLnBrk="1" hangingPunct="1"/>
            <a:r>
              <a:rPr lang="en-US" dirty="0" smtClean="0"/>
              <a:t>MEDECO KEY CONTROL  v. CONVENTIONAL KEYS</a:t>
            </a:r>
          </a:p>
          <a:p>
            <a:pPr lvl="1" eaLnBrk="1" hangingPunct="1"/>
            <a:r>
              <a:rPr lang="en-US" dirty="0" smtClean="0"/>
              <a:t>Conventional keys = 1 layer of security</a:t>
            </a:r>
          </a:p>
          <a:p>
            <a:pPr lvl="1" eaLnBrk="1" hangingPunct="1"/>
            <a:r>
              <a:rPr lang="en-US" dirty="0" smtClean="0"/>
              <a:t>Medeco keys = 3 layers of security</a:t>
            </a:r>
          </a:p>
          <a:p>
            <a:pPr lvl="1"/>
            <a:r>
              <a:rPr lang="en-US" dirty="0" smtClean="0"/>
              <a:t>Electronic Access Control issues: two levels of security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KEY DATA TO OPEN LOCKS BY HYBRID ATTACK</a:t>
            </a:r>
          </a:p>
          <a:p>
            <a:pPr eaLnBrk="1" hangingPunct="1"/>
            <a:r>
              <a:rPr lang="en-US" dirty="0" smtClean="0"/>
              <a:t>KEY CONTROL IS CIRCUMVENTED</a:t>
            </a:r>
          </a:p>
          <a:p>
            <a:pPr eaLnBrk="1" hangingPunct="1"/>
            <a:r>
              <a:rPr lang="en-US" dirty="0" smtClean="0"/>
              <a:t>BRIEF ACCESS TO A KEY FOR A TARGET LOCK</a:t>
            </a:r>
          </a:p>
          <a:p>
            <a:pPr lvl="1" eaLnBrk="1" hangingPunct="1"/>
            <a:r>
              <a:rPr lang="en-US" dirty="0" smtClean="0"/>
              <a:t>Compromise of the lock or system</a:t>
            </a:r>
          </a:p>
          <a:p>
            <a:pPr lvl="1" eaLnBrk="1" hangingPunct="1"/>
            <a:r>
              <a:rPr lang="en-US" dirty="0" smtClean="0"/>
              <a:t>By insiders</a:t>
            </a:r>
          </a:p>
          <a:p>
            <a:pPr lvl="1" eaLnBrk="1" hangingPunct="1"/>
            <a:r>
              <a:rPr lang="en-US" dirty="0" smtClean="0"/>
              <a:t>By criminals outside of an organization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KEY CONTROL:</a:t>
            </a:r>
            <a:br>
              <a:rPr lang="en-US" smtClean="0"/>
            </a:br>
            <a:r>
              <a:rPr lang="en-US" smtClean="0"/>
              <a:t>Appearance v. Reality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IT SUPPOSED TO MEAN?</a:t>
            </a:r>
          </a:p>
          <a:p>
            <a:pPr eaLnBrk="1" hangingPunct="1"/>
            <a:r>
              <a:rPr lang="en-US" dirty="0" smtClean="0"/>
              <a:t>ARE THE STANDARDS SUFFICIENT?</a:t>
            </a:r>
          </a:p>
          <a:p>
            <a:pPr eaLnBrk="1" hangingPunct="1"/>
            <a:r>
              <a:rPr lang="en-US" dirty="0" smtClean="0"/>
              <a:t>REAL WORLD VULNERABILITIES</a:t>
            </a:r>
          </a:p>
          <a:p>
            <a:pPr eaLnBrk="1" hangingPunct="1"/>
            <a:r>
              <a:rPr lang="en-US" dirty="0" smtClean="0"/>
              <a:t>IS ELECTRONIC ACCESS CONTROL ANY MORE SECURE?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CONTROL: The Theory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BLANKS OR CUT KEYS FROM ACQUISITION OR USE:</a:t>
            </a:r>
          </a:p>
          <a:p>
            <a:pPr lvl="1" eaLnBrk="1" hangingPunct="1"/>
            <a:r>
              <a:rPr lang="en-US" smtClean="0"/>
              <a:t>Unauthorized duplication</a:t>
            </a:r>
          </a:p>
          <a:p>
            <a:pPr lvl="1" eaLnBrk="1" hangingPunct="1"/>
            <a:r>
              <a:rPr lang="en-US" smtClean="0"/>
              <a:t>Unauthorized replication</a:t>
            </a:r>
          </a:p>
          <a:p>
            <a:pPr lvl="1" eaLnBrk="1" hangingPunct="1"/>
            <a:r>
              <a:rPr lang="en-US" smtClean="0"/>
              <a:t>Unauthorized simulation</a:t>
            </a:r>
          </a:p>
          <a:p>
            <a:pPr lvl="2" eaLnBrk="1" hangingPunct="1"/>
            <a:r>
              <a:rPr lang="en-US" smtClean="0"/>
              <a:t>restricted keyways</a:t>
            </a:r>
          </a:p>
          <a:p>
            <a:pPr lvl="2" eaLnBrk="1" hangingPunct="1"/>
            <a:r>
              <a:rPr lang="en-US" smtClean="0"/>
              <a:t>proprietary keyways</a:t>
            </a:r>
          </a:p>
          <a:p>
            <a:pPr lvl="2" eaLnBrk="1" hangingPunct="1"/>
            <a:r>
              <a:rPr lang="en-US" smtClean="0"/>
              <a:t>sectional keyways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KEYS and KEY CONTROL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KEYS ARE THE EASIEST WAY TO OPEN LOCKS</a:t>
            </a:r>
          </a:p>
          <a:p>
            <a:pPr lvl="1" eaLnBrk="1" hangingPunct="1"/>
            <a:r>
              <a:rPr lang="en-US" smtClean="0"/>
              <a:t>Change key or master key</a:t>
            </a:r>
          </a:p>
          <a:p>
            <a:pPr lvl="1" eaLnBrk="1" hangingPunct="1"/>
            <a:r>
              <a:rPr lang="en-US" smtClean="0"/>
              <a:t>Duplicate correct bitting</a:t>
            </a:r>
          </a:p>
          <a:p>
            <a:pPr lvl="1" eaLnBrk="1" hangingPunct="1"/>
            <a:r>
              <a:rPr lang="en-US" smtClean="0"/>
              <a:t>Bump keys</a:t>
            </a:r>
          </a:p>
          <a:p>
            <a:pPr lvl="1" eaLnBrk="1" hangingPunct="1"/>
            <a:r>
              <a:rPr lang="en-US" smtClean="0"/>
              <a:t>Rights amplification: modify keys</a:t>
            </a:r>
          </a:p>
          <a:p>
            <a:pPr eaLnBrk="1" hangingPunct="1"/>
            <a:r>
              <a:rPr lang="en-US" smtClean="0"/>
              <a:t>PROTECTION OF KEYS</a:t>
            </a:r>
          </a:p>
          <a:p>
            <a:pPr lvl="1" eaLnBrk="1" hangingPunct="1"/>
            <a:r>
              <a:rPr lang="en-US" smtClean="0"/>
              <a:t>Side bit milling: Primus and Assa</a:t>
            </a:r>
          </a:p>
          <a:p>
            <a:pPr lvl="1" eaLnBrk="1" hangingPunct="1"/>
            <a:r>
              <a:rPr lang="en-US" smtClean="0"/>
              <a:t>Interactive elements: Mul-T-Lock</a:t>
            </a:r>
          </a:p>
          <a:p>
            <a:pPr lvl="1" eaLnBrk="1" hangingPunct="1"/>
            <a:r>
              <a:rPr lang="en-US" smtClean="0"/>
              <a:t>Magnets: EVVA MCS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KEYS</a:t>
            </a:r>
            <a:endParaRPr lang="en-US" dirty="0"/>
          </a:p>
        </p:txBody>
      </p:sp>
      <p:pic>
        <p:nvPicPr>
          <p:cNvPr id="4" name="Content Placeholder 3" descr="PRIMUS_4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5632174" cy="2743200"/>
          </a:xfrm>
        </p:spPr>
      </p:pic>
      <p:pic>
        <p:nvPicPr>
          <p:cNvPr id="1026" name="Picture 2" descr="Z:\LSS+ MASTER FILE\LSS BOOK MASTER IMAGE FILE\MUL-T-LOCK\MUL-T-LOCK_CROPPED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599" y="4343400"/>
            <a:ext cx="679938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KEYS</a:t>
            </a:r>
            <a:endParaRPr lang="en-US" dirty="0"/>
          </a:p>
        </p:txBody>
      </p:sp>
      <p:pic>
        <p:nvPicPr>
          <p:cNvPr id="4" name="Content Placeholder 3" descr="ASSA_V10_KEY_3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371600"/>
            <a:ext cx="4445000" cy="2451100"/>
          </a:xfrm>
        </p:spPr>
      </p:pic>
      <p:pic>
        <p:nvPicPr>
          <p:cNvPr id="2050" name="Picture 2" descr="Z:\LSS+ MASTER FILE\LSS BOOK MASTER IMAGE FILE\EVVA MCS\IMG_1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38600"/>
            <a:ext cx="6600825" cy="2570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KEYMARK: ABSOLUTE KEY CONTROL!</a:t>
            </a:r>
            <a:endParaRPr lang="en-US" dirty="0"/>
          </a:p>
        </p:txBody>
      </p:sp>
      <p:pic>
        <p:nvPicPr>
          <p:cNvPr id="4" name="Content Placeholder 3" descr="KEYMAR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828800"/>
            <a:ext cx="4588306" cy="4495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One of the Most Secure Locks in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FORTY YEARS: THE LEADER</a:t>
            </a:r>
          </a:p>
          <a:p>
            <a:r>
              <a:rPr lang="en-US" dirty="0" smtClean="0"/>
              <a:t>FIRST LINE OF PROTECTION</a:t>
            </a:r>
          </a:p>
          <a:p>
            <a:r>
              <a:rPr lang="en-US" dirty="0" smtClean="0"/>
              <a:t>CRITICAL INFRASTRUCTURE</a:t>
            </a:r>
          </a:p>
          <a:p>
            <a:r>
              <a:rPr lang="en-US" dirty="0" smtClean="0"/>
              <a:t>LEGAL REQUIREMENTS</a:t>
            </a:r>
          </a:p>
          <a:p>
            <a:r>
              <a:rPr lang="en-US" dirty="0" smtClean="0"/>
              <a:t>HIGHEST SECURITY RATINGS</a:t>
            </a:r>
          </a:p>
          <a:p>
            <a:pPr lvl="1"/>
            <a:r>
              <a:rPr lang="en-US" dirty="0" smtClean="0"/>
              <a:t>UL 437 and BHMA/ANSI 156.30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KEYMARK </a:t>
            </a:r>
            <a:r>
              <a:rPr lang="en-US" dirty="0" smtClean="0"/>
              <a:t>X4:</a:t>
            </a:r>
            <a:br>
              <a:rPr lang="en-US" dirty="0" smtClean="0"/>
            </a:br>
            <a:r>
              <a:rPr lang="en-US" dirty="0" smtClean="0"/>
              <a:t>GENERATION II-2008</a:t>
            </a:r>
            <a:endParaRPr lang="en-US" dirty="0"/>
          </a:p>
        </p:txBody>
      </p:sp>
      <p:pic>
        <p:nvPicPr>
          <p:cNvPr id="4" name="Content Placeholder 3" descr="KEYMARK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887533"/>
            <a:ext cx="4724400" cy="458903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KEYMARK TAKES PLASTIC</a:t>
            </a:r>
            <a:endParaRPr lang="en-US" dirty="0"/>
          </a:p>
        </p:txBody>
      </p:sp>
      <p:pic>
        <p:nvPicPr>
          <p:cNvPr id="4" name="Content Placeholder 3" descr="KEYMARK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994581" cy="44958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Duplicate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IMPROPER ACQUISITION OR USE OF KEYS BY EMPLOYEES OR CRIMINALS</a:t>
            </a:r>
          </a:p>
          <a:p>
            <a:pPr eaLnBrk="1" hangingPunct="1"/>
            <a:r>
              <a:rPr lang="en-US" smtClean="0"/>
              <a:t>Unauthorized access to facilities or areas</a:t>
            </a:r>
          </a:p>
          <a:p>
            <a:pPr eaLnBrk="1" hangingPunct="1"/>
            <a:r>
              <a:rPr lang="en-US" smtClean="0"/>
              <a:t>Bump keys</a:t>
            </a:r>
          </a:p>
          <a:p>
            <a:pPr eaLnBrk="1" hangingPunct="1"/>
            <a:r>
              <a:rPr lang="en-US" smtClean="0"/>
              <a:t>Use for rights amplification</a:t>
            </a:r>
          </a:p>
          <a:p>
            <a:pPr eaLnBrk="1" hangingPunct="1"/>
            <a:r>
              <a:rPr lang="en-US" smtClean="0"/>
              <a:t>Compromise master key systems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KWIKSET: CONVENTIONAL LOCKS AND KEYS</a:t>
            </a:r>
            <a:endParaRPr lang="en-US" dirty="0"/>
          </a:p>
        </p:txBody>
      </p:sp>
      <p:pic>
        <p:nvPicPr>
          <p:cNvPr id="4" name="KWIKSET_PLASTI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6764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Replicate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SECURITY LOCKS AND KEYS</a:t>
            </a:r>
          </a:p>
          <a:p>
            <a:pPr lvl="1"/>
            <a:r>
              <a:rPr lang="en-US" dirty="0" smtClean="0"/>
              <a:t>Designed to prevent replication</a:t>
            </a:r>
          </a:p>
          <a:p>
            <a:pPr eaLnBrk="1" hangingPunct="1"/>
            <a:r>
              <a:rPr lang="en-US" dirty="0" smtClean="0"/>
              <a:t>REPLICATION TECHNIQUES</a:t>
            </a:r>
          </a:p>
          <a:p>
            <a:pPr eaLnBrk="1" hangingPunct="1"/>
            <a:r>
              <a:rPr lang="en-US" dirty="0" smtClean="0"/>
              <a:t>EASY ENTRIE MILLING MACHINE</a:t>
            </a:r>
          </a:p>
          <a:p>
            <a:pPr eaLnBrk="1" hangingPunct="1"/>
            <a:r>
              <a:rPr lang="en-US" dirty="0" smtClean="0"/>
              <a:t>SILINCONE CASTING</a:t>
            </a:r>
          </a:p>
          <a:p>
            <a:pPr eaLnBrk="1" hangingPunct="1"/>
            <a:r>
              <a:rPr lang="en-US" dirty="0" smtClean="0"/>
              <a:t>PLASTIC AND EPOXY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Simulate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M3 KEYWAY</a:t>
            </a:r>
          </a:p>
          <a:p>
            <a:pPr lvl="1" eaLnBrk="1" hangingPunct="1"/>
            <a:r>
              <a:rPr lang="en-US" smtClean="0"/>
              <a:t>Wider than Biaxial</a:t>
            </a:r>
          </a:p>
          <a:p>
            <a:pPr lvl="1" eaLnBrk="1" hangingPunct="1"/>
            <a:r>
              <a:rPr lang="en-US" smtClean="0"/>
              <a:t>No paracentric keyway</a:t>
            </a:r>
          </a:p>
          <a:p>
            <a:pPr eaLnBrk="1" hangingPunct="1"/>
            <a:r>
              <a:rPr lang="en-US" smtClean="0"/>
              <a:t>COMPONENTS OF MEDECO KEYS</a:t>
            </a:r>
          </a:p>
          <a:p>
            <a:pPr lvl="1" eaLnBrk="1" hangingPunct="1"/>
            <a:r>
              <a:rPr lang="en-US" smtClean="0"/>
              <a:t>Ward pattern and paracentric keyway</a:t>
            </a:r>
          </a:p>
          <a:p>
            <a:pPr lvl="1" eaLnBrk="1" hangingPunct="1"/>
            <a:r>
              <a:rPr lang="en-US" smtClean="0"/>
              <a:t>Bitting</a:t>
            </a:r>
          </a:p>
          <a:p>
            <a:pPr lvl="1" eaLnBrk="1" hangingPunct="1"/>
            <a:r>
              <a:rPr lang="en-US" smtClean="0"/>
              <a:t>M3 Slider</a:t>
            </a:r>
          </a:p>
          <a:p>
            <a:pPr eaLnBrk="1" hangingPunct="1"/>
            <a:r>
              <a:rPr lang="en-US" smtClean="0"/>
              <a:t>SECURITY THREAT</a:t>
            </a:r>
          </a:p>
          <a:p>
            <a:pPr lvl="1" eaLnBrk="1" hangingPunct="1"/>
            <a:r>
              <a:rPr lang="en-US" smtClean="0"/>
              <a:t>Bypass wards in paracentric keyway</a:t>
            </a:r>
          </a:p>
          <a:p>
            <a:pPr lvl="1" eaLnBrk="1" hangingPunct="1"/>
            <a:r>
              <a:rPr lang="en-US" smtClean="0"/>
              <a:t>Create new blanks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Failure of Key Control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Restricted and proprietary keyways</a:t>
            </a:r>
          </a:p>
          <a:p>
            <a:pPr eaLnBrk="1" hangingPunct="1"/>
            <a:r>
              <a:rPr lang="en-US" smtClean="0"/>
              <a:t>M3 Slider: bypass with paper clip</a:t>
            </a:r>
          </a:p>
          <a:p>
            <a:pPr eaLnBrk="1" hangingPunct="1"/>
            <a:r>
              <a:rPr lang="en-US" smtClean="0"/>
              <a:t>Sabotage potential</a:t>
            </a:r>
          </a:p>
          <a:p>
            <a:pPr eaLnBrk="1" hangingPunct="1"/>
            <a:r>
              <a:rPr lang="en-US" smtClean="0"/>
              <a:t>Make keys to open your locks</a:t>
            </a:r>
          </a:p>
          <a:p>
            <a:pPr eaLnBrk="1" hangingPunct="1"/>
            <a:r>
              <a:rPr lang="en-US" smtClean="0"/>
              <a:t>Duplicate from codes or pictures</a:t>
            </a:r>
          </a:p>
          <a:p>
            <a:pPr eaLnBrk="1" hangingPunct="1"/>
            <a:r>
              <a:rPr lang="en-US" smtClean="0"/>
              <a:t>TMK extrapolation</a:t>
            </a:r>
          </a:p>
          <a:p>
            <a:pPr eaLnBrk="1" hangingPunct="1"/>
            <a:r>
              <a:rPr lang="en-US" smtClean="0"/>
              <a:t>Set the sidebar code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DUPLICATING MEDECO</a:t>
            </a:r>
            <a:endParaRPr lang="en-US" dirty="0"/>
          </a:p>
        </p:txBody>
      </p:sp>
      <p:pic>
        <p:nvPicPr>
          <p:cNvPr id="4" name="PLASTIC_KEY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2954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THE SYSTEM: Obtaining the Critical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TO OBTAIN KEY DATA</a:t>
            </a:r>
          </a:p>
          <a:p>
            <a:pPr eaLnBrk="1" hangingPunct="1"/>
            <a:r>
              <a:rPr lang="en-US" smtClean="0"/>
              <a:t>Impressioning methods</a:t>
            </a:r>
          </a:p>
          <a:p>
            <a:pPr eaLnBrk="1" hangingPunct="1"/>
            <a:r>
              <a:rPr lang="en-US" smtClean="0"/>
              <a:t>Decoding: visual and Key Gauges</a:t>
            </a:r>
          </a:p>
          <a:p>
            <a:pPr eaLnBrk="1" hangingPunct="1"/>
            <a:r>
              <a:rPr lang="en-US" smtClean="0"/>
              <a:t>Photograph</a:t>
            </a:r>
          </a:p>
          <a:p>
            <a:pPr eaLnBrk="1" hangingPunct="1"/>
            <a:r>
              <a:rPr lang="en-US" smtClean="0"/>
              <a:t>Scan keys</a:t>
            </a:r>
          </a:p>
          <a:p>
            <a:pPr eaLnBrk="1" hangingPunct="1"/>
            <a:r>
              <a:rPr lang="en-US" smtClean="0"/>
              <a:t>Copy machine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 </a:t>
            </a:r>
            <a:br>
              <a:rPr lang="en-US" dirty="0" smtClean="0"/>
            </a:br>
            <a:r>
              <a:rPr lang="en-US" dirty="0" smtClean="0"/>
              <a:t>Why Most Keys are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LOCKS: Single Layer</a:t>
            </a:r>
          </a:p>
          <a:p>
            <a:pPr lvl="1"/>
            <a:r>
              <a:rPr lang="en-US" dirty="0" smtClean="0"/>
              <a:t>KEYWAY = KEY CONTROL</a:t>
            </a:r>
          </a:p>
          <a:p>
            <a:r>
              <a:rPr lang="en-US" dirty="0" smtClean="0"/>
              <a:t>LEGAL PROTECTION DOES NOT PREVENT REAL WORLD ATTACKS</a:t>
            </a:r>
          </a:p>
          <a:p>
            <a:pPr lvl="1"/>
            <a:r>
              <a:rPr lang="en-US" dirty="0" smtClean="0"/>
              <a:t>KEYS = BITTING HEIGHT + KEYWAY</a:t>
            </a:r>
          </a:p>
          <a:p>
            <a:pPr lvl="1"/>
            <a:r>
              <a:rPr lang="en-US" dirty="0" smtClean="0"/>
              <a:t>Bypass the keyway</a:t>
            </a:r>
          </a:p>
          <a:p>
            <a:pPr lvl="1"/>
            <a:r>
              <a:rPr lang="en-US" dirty="0" smtClean="0"/>
              <a:t>Raise pins to shear line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STUDY:</a:t>
            </a:r>
            <a:br>
              <a:rPr lang="en-US" dirty="0" smtClean="0"/>
            </a:br>
            <a:r>
              <a:rPr lang="en-US" dirty="0" smtClean="0"/>
              <a:t>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CONCEPT OF SECURITY</a:t>
            </a:r>
          </a:p>
          <a:p>
            <a:pPr lvl="1"/>
            <a:r>
              <a:rPr lang="en-US" dirty="0" smtClean="0"/>
              <a:t>Medeco locks are good, but not for everybody</a:t>
            </a:r>
          </a:p>
          <a:p>
            <a:r>
              <a:rPr lang="en-US" dirty="0" smtClean="0"/>
              <a:t>STANDARDS DO NOT PROTECT YOU</a:t>
            </a:r>
          </a:p>
          <a:p>
            <a:r>
              <a:rPr lang="en-US" dirty="0" smtClean="0"/>
              <a:t>CORPORATE ARROGANCE</a:t>
            </a:r>
          </a:p>
          <a:p>
            <a:pPr lvl="1"/>
            <a:r>
              <a:rPr lang="en-US" dirty="0" smtClean="0"/>
              <a:t>Medeco cannot open their own locks</a:t>
            </a:r>
          </a:p>
          <a:p>
            <a:pPr lvl="1"/>
            <a:r>
              <a:rPr lang="en-US" dirty="0" smtClean="0"/>
              <a:t>“Nobody else understands their locks”</a:t>
            </a:r>
          </a:p>
          <a:p>
            <a:r>
              <a:rPr lang="en-US" dirty="0" smtClean="0"/>
              <a:t>CAMPAIGN OF DISINFORMATION</a:t>
            </a:r>
          </a:p>
          <a:p>
            <a:pPr lvl="1"/>
            <a:r>
              <a:rPr lang="en-US" dirty="0" smtClean="0"/>
              <a:t>Misrepresentations, obfuscation, and </a:t>
            </a:r>
            <a:r>
              <a:rPr lang="en-US" dirty="0" smtClean="0"/>
              <a:t>misstatements to customers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 Virtually Impossible to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“If there is no key control, then it does not matter what security enhancements are in the lock”</a:t>
            </a:r>
            <a:endParaRPr lang="en-US" dirty="0"/>
          </a:p>
        </p:txBody>
      </p:sp>
      <p:pic>
        <p:nvPicPr>
          <p:cNvPr id="4" name="Picture 3" descr="DONODUP_2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76600"/>
            <a:ext cx="3029528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CIRCUMVENTING SECURITY LAYERS</a:t>
            </a:r>
          </a:p>
          <a:p>
            <a:pPr lvl="1"/>
            <a:r>
              <a:rPr lang="en-US" dirty="0" smtClean="0"/>
              <a:t>KEYWAYS CAN BE BYPASSED</a:t>
            </a:r>
          </a:p>
          <a:p>
            <a:pPr lvl="1"/>
            <a:r>
              <a:rPr lang="en-US" dirty="0" smtClean="0"/>
              <a:t>BLANKS CAN BE SIMULATED</a:t>
            </a:r>
          </a:p>
          <a:p>
            <a:pPr lvl="1"/>
            <a:r>
              <a:rPr lang="en-US" dirty="0" smtClean="0"/>
              <a:t>SIDEBAR CODES ARE SIMULATED</a:t>
            </a:r>
          </a:p>
          <a:p>
            <a:pPr lvl="1"/>
            <a:r>
              <a:rPr lang="en-US" dirty="0" smtClean="0"/>
              <a:t>SLIDER CAN BE BYPASSED</a:t>
            </a:r>
          </a:p>
          <a:p>
            <a:r>
              <a:rPr lang="en-US" dirty="0" smtClean="0"/>
              <a:t>NO REAL LEGAL PROTECTION EXCEPT FOR M3 STEP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MORTISE, RIM, IC: </a:t>
            </a:r>
            <a:br>
              <a:rPr lang="en-US" dirty="0" smtClean="0"/>
            </a:br>
            <a:r>
              <a:rPr lang="en-US" dirty="0" smtClean="0"/>
              <a:t>A Special Form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HYBRID ATTACK</a:t>
            </a:r>
          </a:p>
          <a:p>
            <a:r>
              <a:rPr lang="en-US" dirty="0" smtClean="0"/>
              <a:t>Will damage the lock</a:t>
            </a:r>
          </a:p>
          <a:p>
            <a:r>
              <a:rPr lang="en-US" dirty="0" smtClean="0"/>
              <a:t>Entry in ten seconds</a:t>
            </a:r>
          </a:p>
          <a:p>
            <a:r>
              <a:rPr lang="en-US" dirty="0" smtClean="0"/>
              <a:t>Millions of Locks affected</a:t>
            </a:r>
            <a:endParaRPr lang="en-US" dirty="0"/>
          </a:p>
        </p:txBody>
      </p:sp>
      <p:pic>
        <p:nvPicPr>
          <p:cNvPr id="4" name="Picture 3" descr="13_MORTISE_1_35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17" y="4114800"/>
            <a:ext cx="2357783" cy="2324100"/>
          </a:xfrm>
          <a:prstGeom prst="rect">
            <a:avLst/>
          </a:prstGeom>
        </p:spPr>
      </p:pic>
      <p:pic>
        <p:nvPicPr>
          <p:cNvPr id="5" name="Picture 4" descr="13_IC_1_35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8" y="4114800"/>
            <a:ext cx="2950572" cy="23098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AND FORCED ENTRY</a:t>
            </a:r>
            <a:endParaRPr lang="en-US" dirty="0"/>
          </a:p>
        </p:txBody>
      </p:sp>
      <p:pic>
        <p:nvPicPr>
          <p:cNvPr id="4" name="MORTISE_M3_PLASTI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295400"/>
            <a:ext cx="6908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“KEYMAIL”: The New Security Threat from Within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NEW AND DANGEROUS THREAT</a:t>
            </a:r>
          </a:p>
          <a:p>
            <a:pPr eaLnBrk="1" hangingPunct="1"/>
            <a:r>
              <a:rPr lang="en-US" dirty="0" smtClean="0"/>
              <a:t>THE NEW MULTI-FUNCTION COPIER</a:t>
            </a:r>
          </a:p>
          <a:p>
            <a:pPr eaLnBrk="1" hangingPunct="1"/>
            <a:r>
              <a:rPr lang="en-US" dirty="0" smtClean="0"/>
              <a:t>It scans, copies, prints, and allows the production of MEDECO keys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KEYMAIL: How It Works for Mortise, IC, and Rim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THE TARGET KEY</a:t>
            </a:r>
          </a:p>
          <a:p>
            <a:r>
              <a:rPr lang="en-US" dirty="0" smtClean="0"/>
              <a:t>CAPTURE AN IMAGE</a:t>
            </a:r>
          </a:p>
          <a:p>
            <a:r>
              <a:rPr lang="en-US" dirty="0" smtClean="0"/>
              <a:t>PRINT THE IMAGE</a:t>
            </a:r>
          </a:p>
          <a:p>
            <a:r>
              <a:rPr lang="en-US" dirty="0" smtClean="0"/>
              <a:t>PRODUCE A KEY</a:t>
            </a:r>
          </a:p>
          <a:p>
            <a:r>
              <a:rPr lang="en-US" dirty="0" smtClean="0"/>
              <a:t>OPEN THE LOCK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PLASTIC KEYS: PROCEDURE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IMAGE OF THE KEY</a:t>
            </a:r>
          </a:p>
          <a:p>
            <a:pPr lvl="1" eaLnBrk="1" hangingPunct="1"/>
            <a:r>
              <a:rPr lang="en-US" dirty="0" smtClean="0"/>
              <a:t>Scan, copy, or photograph a Medeco key</a:t>
            </a:r>
          </a:p>
          <a:p>
            <a:pPr lvl="1" eaLnBrk="1" hangingPunct="1"/>
            <a:r>
              <a:rPr lang="en-US" dirty="0" smtClean="0"/>
              <a:t>Email and print the image remotely</a:t>
            </a:r>
          </a:p>
          <a:p>
            <a:pPr lvl="1" eaLnBrk="1" hangingPunct="1"/>
            <a:r>
              <a:rPr lang="en-US" dirty="0" smtClean="0"/>
              <a:t>Print 1:1 image on paper or plastic </a:t>
            </a:r>
            <a:r>
              <a:rPr lang="en-US" dirty="0" err="1" smtClean="0"/>
              <a:t>Shrinky</a:t>
            </a:r>
            <a:r>
              <a:rPr lang="en-US" dirty="0" smtClean="0"/>
              <a:t> Dink </a:t>
            </a:r>
          </a:p>
          <a:p>
            <a:pPr lvl="1" eaLnBrk="1" hangingPunct="1"/>
            <a:r>
              <a:rPr lang="en-US" dirty="0" smtClean="0"/>
              <a:t>Trace onto plastic or cut out the key bitting</a:t>
            </a:r>
          </a:p>
          <a:p>
            <a:pPr eaLnBrk="1" hangingPunct="1"/>
            <a:r>
              <a:rPr lang="en-US" dirty="0" smtClean="0"/>
              <a:t>INSERT KEY INTO PLUG</a:t>
            </a:r>
          </a:p>
          <a:p>
            <a:pPr lvl="1" eaLnBrk="1" hangingPunct="1"/>
            <a:r>
              <a:rPr lang="en-US" dirty="0" smtClean="0"/>
              <a:t>Neutralize three layers of security</a:t>
            </a:r>
          </a:p>
          <a:p>
            <a:pPr lvl="1" eaLnBrk="1" hangingPunct="1"/>
            <a:r>
              <a:rPr lang="en-US" dirty="0" smtClean="0"/>
              <a:t>Open Mortise, Rim, IC cylinders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TARGET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 BRIEFLY</a:t>
            </a:r>
          </a:p>
          <a:p>
            <a:r>
              <a:rPr lang="en-US" dirty="0" smtClean="0"/>
              <a:t>AUTHORIZED POSSESSION</a:t>
            </a:r>
          </a:p>
          <a:p>
            <a:r>
              <a:rPr lang="en-US" dirty="0" smtClean="0"/>
              <a:t>USE</a:t>
            </a:r>
          </a:p>
          <a:p>
            <a:r>
              <a:rPr lang="en-US" dirty="0" smtClean="0"/>
              <a:t>COLLUSION WITH EMPLOYEE WHO HAS ACCESS TO A KEY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CAPTURE AN IMAGE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COPIER</a:t>
            </a:r>
          </a:p>
          <a:p>
            <a:pPr eaLnBrk="1" hangingPunct="1"/>
            <a:r>
              <a:rPr lang="en-US" dirty="0" smtClean="0"/>
              <a:t>TRACE THE KEY</a:t>
            </a:r>
          </a:p>
          <a:p>
            <a:pPr eaLnBrk="1" hangingPunct="1"/>
            <a:r>
              <a:rPr lang="en-US" dirty="0" smtClean="0"/>
              <a:t>CELL PHONE CAMERA</a:t>
            </a:r>
          </a:p>
          <a:p>
            <a:pPr eaLnBrk="1" hangingPunct="1"/>
            <a:r>
              <a:rPr lang="en-US" dirty="0" smtClean="0"/>
              <a:t>SCANNER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dirty="0" smtClean="0"/>
              <a:t>OBTAIN DATA - COPIER</a:t>
            </a:r>
          </a:p>
        </p:txBody>
      </p:sp>
      <p:pic>
        <p:nvPicPr>
          <p:cNvPr id="4" name="Content Placeholder 3" descr="COPIER_1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752600"/>
            <a:ext cx="6519173" cy="4343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</a:t>
            </a:r>
            <a:br>
              <a:rPr lang="en-US" dirty="0" smtClean="0"/>
            </a:b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NSOT MEAN ANYTHING</a:t>
            </a:r>
          </a:p>
          <a:p>
            <a:r>
              <a:rPr lang="en-US" dirty="0" smtClean="0"/>
              <a:t>STANDARDS: LIMITED VALUE</a:t>
            </a:r>
          </a:p>
          <a:p>
            <a:r>
              <a:rPr lang="en-US" dirty="0" smtClean="0"/>
              <a:t>SOME MANUFACTURERS WILL NOT TELL THE TRUTH OR DO NOT KNOW</a:t>
            </a:r>
          </a:p>
          <a:p>
            <a:r>
              <a:rPr lang="en-US" dirty="0" smtClean="0"/>
              <a:t>KEY CONTROL: THE MYTH</a:t>
            </a:r>
          </a:p>
          <a:p>
            <a:r>
              <a:rPr lang="en-US" dirty="0" smtClean="0"/>
              <a:t>SECURITY OF MECHANICAL LOCKS</a:t>
            </a:r>
          </a:p>
          <a:p>
            <a:r>
              <a:rPr lang="en-US" dirty="0" smtClean="0"/>
              <a:t>ELECTRONIC ACCESS CONTROL SECURITY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7500"/>
            <a:ext cx="7772400" cy="12065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SCANNER</a:t>
            </a:r>
            <a:endParaRPr lang="en-US" dirty="0"/>
          </a:p>
        </p:txBody>
      </p:sp>
      <p:pic>
        <p:nvPicPr>
          <p:cNvPr id="4" name="Picture 3" descr="COPIER_4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638800" cy="375685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CELL PHONE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B_CAMERA_1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52599"/>
            <a:ext cx="3863341" cy="457200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r>
              <a:rPr lang="en-US" dirty="0" smtClean="0"/>
              <a:t>BLACKBERRY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CAPTURED IMAGE</a:t>
            </a:r>
            <a:endParaRPr lang="en-US" dirty="0"/>
          </a:p>
        </p:txBody>
      </p:sp>
      <p:pic>
        <p:nvPicPr>
          <p:cNvPr id="5" name="Picture 4" descr="BB_KE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5791200" cy="4030587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RESULTING IMAGE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REPRODUCE THE IMAGE </a:t>
            </a:r>
          </a:p>
          <a:p>
            <a:pPr lvl="1"/>
            <a:r>
              <a:rPr lang="en-US" dirty="0" smtClean="0"/>
              <a:t>On Paper</a:t>
            </a:r>
          </a:p>
          <a:p>
            <a:pPr lvl="1"/>
            <a:r>
              <a:rPr lang="en-US" dirty="0" smtClean="0"/>
              <a:t>On plastic sheet</a:t>
            </a:r>
          </a:p>
          <a:p>
            <a:pPr lvl="1"/>
            <a:r>
              <a:rPr lang="en-US" dirty="0" smtClean="0"/>
              <a:t>On Adhesive Labels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Shrinky</a:t>
            </a:r>
            <a:r>
              <a:rPr lang="en-US" dirty="0" smtClean="0"/>
              <a:t> dinks® plastic</a:t>
            </a:r>
          </a:p>
          <a:p>
            <a:pPr lvl="1"/>
            <a:r>
              <a:rPr lang="en-US" dirty="0" smtClean="0"/>
              <a:t>On a piece of copper wire</a:t>
            </a:r>
          </a:p>
          <a:p>
            <a:pPr lvl="1"/>
            <a:r>
              <a:rPr lang="en-US" dirty="0" smtClean="0"/>
              <a:t>On a simulated metal key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IMAGE </a:t>
            </a:r>
            <a:br>
              <a:rPr lang="en-US" smtClean="0"/>
            </a:br>
            <a:r>
              <a:rPr lang="en-US" smtClean="0"/>
              <a:t>ON PLASTIC OR PAPER</a:t>
            </a:r>
          </a:p>
        </p:txBody>
      </p:sp>
      <p:pic>
        <p:nvPicPr>
          <p:cNvPr id="4" name="Content Placeholder 3" descr="COPIER_3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600200"/>
            <a:ext cx="6747917" cy="44958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PLASTIC KEY SETS SHEAR LINE</a:t>
            </a:r>
          </a:p>
        </p:txBody>
      </p:sp>
      <p:pic>
        <p:nvPicPr>
          <p:cNvPr id="4" name="Picture 3" descr="13_MORTISE_3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199"/>
            <a:ext cx="6019800" cy="401821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6" name="Content Placeholder 5" descr="13_MORTISE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553200" cy="2654046"/>
          </a:xfrm>
        </p:spPr>
      </p:pic>
      <p:pic>
        <p:nvPicPr>
          <p:cNvPr id="7" name="Picture 6" descr="13_MORTISE_1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19600"/>
            <a:ext cx="6400800" cy="153619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4" name="Content Placeholder 3" descr="13_MORTISE_23_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1524000"/>
            <a:ext cx="7010967" cy="4191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CUT A FACSIMILE OF KEY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KEY REQUIREMENTS</a:t>
            </a:r>
          </a:p>
          <a:p>
            <a:pPr lvl="1" eaLnBrk="1" hangingPunct="1"/>
            <a:r>
              <a:rPr lang="en-US" smtClean="0"/>
              <a:t>Vertical bitting only</a:t>
            </a:r>
          </a:p>
          <a:p>
            <a:pPr lvl="1" eaLnBrk="1" hangingPunct="1"/>
            <a:r>
              <a:rPr lang="en-US" smtClean="0"/>
              <a:t>No sidebar data</a:t>
            </a:r>
          </a:p>
          <a:p>
            <a:pPr lvl="1" eaLnBrk="1" hangingPunct="1"/>
            <a:r>
              <a:rPr lang="en-US" smtClean="0"/>
              <a:t>No slider data</a:t>
            </a:r>
          </a:p>
        </p:txBody>
      </p:sp>
      <p:pic>
        <p:nvPicPr>
          <p:cNvPr id="4" name="Picture 3" descr="XACTO_1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86200"/>
            <a:ext cx="5257800" cy="231343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LINE: </a:t>
            </a:r>
            <a:br>
              <a:rPr lang="en-US" dirty="0" smtClean="0"/>
            </a:br>
            <a:r>
              <a:rPr lang="en-US" dirty="0" smtClean="0"/>
              <a:t>OPEN THE LOCK</a:t>
            </a:r>
          </a:p>
        </p:txBody>
      </p:sp>
      <p:pic>
        <p:nvPicPr>
          <p:cNvPr id="4" name="Content Placeholder 3" descr="13_MORTISE_22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54698"/>
            <a:ext cx="3200400" cy="4169902"/>
          </a:xfrm>
        </p:spPr>
      </p:pic>
      <p:pic>
        <p:nvPicPr>
          <p:cNvPr id="5" name="Picture 4" descr="MORTISE_PLUG_2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34361"/>
            <a:ext cx="3606800" cy="33092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BUMPING: </a:t>
            </a:r>
            <a:br>
              <a:rPr lang="en-US" dirty="0" smtClean="0"/>
            </a:br>
            <a:r>
              <a:rPr lang="en-US" dirty="0" smtClean="0"/>
              <a:t>WHERE IT ALL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2006: JENNALYNN</a:t>
            </a:r>
          </a:p>
          <a:p>
            <a:pPr lvl="1"/>
            <a:r>
              <a:rPr lang="en-US" dirty="0" smtClean="0"/>
              <a:t>Bumps a Kwikset pin tumbler lock</a:t>
            </a:r>
          </a:p>
          <a:p>
            <a:r>
              <a:rPr lang="en-US" dirty="0" smtClean="0"/>
              <a:t>AUGUST 2007: JENNALYNN</a:t>
            </a:r>
          </a:p>
          <a:p>
            <a:pPr lvl="1"/>
            <a:r>
              <a:rPr lang="en-US" dirty="0" smtClean="0"/>
              <a:t>Bumps a Medeco Biaxial </a:t>
            </a:r>
            <a:r>
              <a:rPr lang="en-US" dirty="0" smtClean="0"/>
              <a:t>lock. Why?</a:t>
            </a:r>
            <a:endParaRPr lang="en-US" dirty="0" smtClean="0"/>
          </a:p>
          <a:p>
            <a:r>
              <a:rPr lang="en-US" dirty="0" smtClean="0"/>
              <a:t>JUNE, 2008: OPEN IN THIRTY SECONDS</a:t>
            </a:r>
          </a:p>
          <a:p>
            <a:r>
              <a:rPr lang="en-US" dirty="0" smtClean="0"/>
              <a:t>AUGUST, 2008: JENNALYNN</a:t>
            </a:r>
          </a:p>
          <a:p>
            <a:pPr lvl="1"/>
            <a:r>
              <a:rPr lang="en-US" dirty="0" smtClean="0"/>
              <a:t>Bumps a Medeco with ARX pins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NEUTRALIZE SHEAR LINE</a:t>
            </a:r>
            <a:endParaRPr lang="en-US" dirty="0"/>
          </a:p>
        </p:txBody>
      </p:sp>
      <p:pic>
        <p:nvPicPr>
          <p:cNvPr id="4" name="Content Placeholder 3" descr="MORTISE_PLUG_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35303"/>
            <a:ext cx="6553200" cy="2450897"/>
          </a:xfrm>
        </p:spPr>
      </p:pic>
      <p:pic>
        <p:nvPicPr>
          <p:cNvPr id="5" name="Picture 4" descr="SIM_KEY_2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94048"/>
            <a:ext cx="6553200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RESPONSIBILITY</a:t>
            </a:r>
          </a:p>
          <a:p>
            <a:r>
              <a:rPr lang="en-US" dirty="0" smtClean="0"/>
              <a:t>ETHICAL RESPONSIBILITY</a:t>
            </a:r>
          </a:p>
          <a:p>
            <a:pPr lvl="1"/>
            <a:r>
              <a:rPr lang="en-US" dirty="0" smtClean="0"/>
              <a:t>NOTIFY OF VULNERABILITIES</a:t>
            </a:r>
          </a:p>
          <a:p>
            <a:pPr lvl="1"/>
            <a:r>
              <a:rPr lang="en-US" dirty="0" smtClean="0"/>
              <a:t>PROPER PRODUCT DESIGNS</a:t>
            </a:r>
          </a:p>
          <a:p>
            <a:pPr lvl="1"/>
            <a:r>
              <a:rPr lang="en-US" dirty="0" smtClean="0"/>
              <a:t>FIX PROBLEMS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LOCKS, LIES, AND VIDEOTAPE: MEDECO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LOCK BUMPING: WHERE IT BEGAN</a:t>
            </a:r>
          </a:p>
          <a:p>
            <a:pPr eaLnBrk="1" hangingPunct="1">
              <a:defRPr/>
            </a:pPr>
            <a:r>
              <a:rPr lang="en-US" b="1" dirty="0" smtClean="0"/>
              <a:t>MEDECO CASE STUDY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Medeco security: “Our locks are bump-proof, virtually bump-proof, and Virtually Resistant”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Never claimed our Locks were bump-proof!</a:t>
            </a:r>
          </a:p>
          <a:p>
            <a:pPr lvl="1" eaLnBrk="1" hangingPunct="1">
              <a:defRPr/>
            </a:pPr>
            <a:r>
              <a:rPr lang="en-US" dirty="0" smtClean="0"/>
              <a:t>Our deadbolts are secure, no problem!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have spent hundreds of hours and cannot replicate any of the Tobias attacks!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MEDECO BUMPING CLAIM: </a:t>
            </a:r>
            <a:br>
              <a:rPr lang="en-US" sz="4000" smtClean="0"/>
            </a:br>
            <a:r>
              <a:rPr lang="en-US" sz="4000" smtClean="0"/>
              <a:t>“We never said it: Others did!”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TRUTH?</a:t>
            </a:r>
          </a:p>
          <a:p>
            <a:pPr lvl="1" eaLnBrk="1" hangingPunct="1"/>
            <a:r>
              <a:rPr lang="en-US" smtClean="0"/>
              <a:t>August 4, 2006 press release: “Bump-proof”</a:t>
            </a:r>
          </a:p>
          <a:p>
            <a:pPr lvl="1" eaLnBrk="1" hangingPunct="1"/>
            <a:r>
              <a:rPr lang="en-US" smtClean="0"/>
              <a:t>2007 - Retroactively changed the language: “Virtually Bump-proof”</a:t>
            </a:r>
          </a:p>
          <a:p>
            <a:pPr lvl="1" eaLnBrk="1" hangingPunct="1"/>
            <a:r>
              <a:rPr lang="en-US" smtClean="0"/>
              <a:t>The Medeco Problem: </a:t>
            </a:r>
            <a:r>
              <a:rPr lang="en-US" b="1" smtClean="0"/>
              <a:t>www.archive.org</a:t>
            </a:r>
          </a:p>
          <a:p>
            <a:pPr eaLnBrk="1" hangingPunct="1"/>
            <a:r>
              <a:rPr lang="en-US" smtClean="0"/>
              <a:t>TV, Advertising, DVD, Medeco website</a:t>
            </a:r>
          </a:p>
          <a:p>
            <a:pPr eaLnBrk="1" hangingPunct="1"/>
            <a:r>
              <a:rPr lang="en-US" smtClean="0"/>
              <a:t>The Smoking Gun: August 12, 2006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NEVER SAID OUR LOCKS WERE BUMP-PROOF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AUGUST 15, 2006</a:t>
            </a:r>
          </a:p>
          <a:p>
            <a:pPr eaLnBrk="1" hangingPunct="1"/>
            <a:r>
              <a:rPr lang="en-US" smtClean="0"/>
              <a:t>U.S. Patent and Trademark Office filing by Medeco Security Locks, Inc. lawyer G. Franklin Rothwell, Application 78952460</a:t>
            </a:r>
          </a:p>
          <a:p>
            <a:pPr eaLnBrk="1" hangingPunct="1"/>
            <a:r>
              <a:rPr lang="en-US" smtClean="0"/>
              <a:t>Word mark: BUMP PROOF</a:t>
            </a:r>
          </a:p>
          <a:p>
            <a:pPr eaLnBrk="1" hangingPunct="1"/>
            <a:r>
              <a:rPr lang="en-US" smtClean="0"/>
              <a:t>Abandoned: February 9,2007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 PROOF: USPTO FILING FOR THE WORD MARK </a:t>
            </a:r>
          </a:p>
        </p:txBody>
      </p:sp>
      <p:pic>
        <p:nvPicPr>
          <p:cNvPr id="52227" name="Content Placeholder 7" descr="BUMP_PROOF_USPT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184400"/>
            <a:ext cx="7772400" cy="33274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CLAIMS OF PICKING </a:t>
            </a:r>
            <a:br>
              <a:rPr lang="en-US" smtClean="0"/>
            </a:br>
            <a:r>
              <a:rPr lang="en-US" smtClean="0"/>
              <a:t>MEDECO LOCKS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NOBODY HAS PROVED THEY CAN PICK OUR  LOCKS IN 40 YEARS</a:t>
            </a:r>
          </a:p>
          <a:p>
            <a:pPr lvl="1" eaLnBrk="1" hangingPunct="1"/>
            <a:r>
              <a:rPr lang="en-US" smtClean="0"/>
              <a:t>False demonstrations, special locks</a:t>
            </a:r>
          </a:p>
          <a:p>
            <a:pPr lvl="1" eaLnBrk="1" hangingPunct="1"/>
            <a:r>
              <a:rPr lang="en-US" smtClean="0"/>
              <a:t>They are lying</a:t>
            </a:r>
          </a:p>
          <a:p>
            <a:pPr lvl="1" eaLnBrk="1" hangingPunct="1"/>
            <a:r>
              <a:rPr lang="en-US" smtClean="0"/>
              <a:t>We cannot replicate anything</a:t>
            </a:r>
          </a:p>
          <a:p>
            <a:pPr eaLnBrk="1" hangingPunct="1"/>
            <a:r>
              <a:rPr lang="en-US" smtClean="0"/>
              <a:t>THE REAL PROBLEM</a:t>
            </a:r>
          </a:p>
          <a:p>
            <a:pPr lvl="1" eaLnBrk="1" hangingPunct="1"/>
            <a:r>
              <a:rPr lang="en-US" smtClean="0"/>
              <a:t>They cannot open their own locks</a:t>
            </a:r>
          </a:p>
          <a:p>
            <a:pPr lvl="1" eaLnBrk="1" hangingPunct="1"/>
            <a:r>
              <a:rPr lang="en-US" smtClean="0"/>
              <a:t>Failure of imagination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 BY LOCK MANUFACTURERS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OF VULNERABILITY</a:t>
            </a:r>
          </a:p>
          <a:p>
            <a:pPr eaLnBrk="1" hangingPunct="1"/>
            <a:r>
              <a:rPr lang="en-US" smtClean="0"/>
              <a:t>Known or suspected</a:t>
            </a:r>
          </a:p>
          <a:p>
            <a:pPr eaLnBrk="1" hangingPunct="1"/>
            <a:r>
              <a:rPr lang="en-US" smtClean="0"/>
              <a:t>Make responsible notifications</a:t>
            </a:r>
          </a:p>
          <a:p>
            <a:pPr eaLnBrk="1" hangingPunct="1"/>
            <a:r>
              <a:rPr lang="en-US" smtClean="0"/>
              <a:t>Let users and dealers assess risks</a:t>
            </a:r>
          </a:p>
          <a:p>
            <a:pPr eaLnBrk="1" hangingPunct="1"/>
            <a:r>
              <a:rPr lang="en-US" smtClean="0"/>
              <a:t>Duty to tell the truth</a:t>
            </a:r>
          </a:p>
          <a:p>
            <a:pPr eaLnBrk="1" hangingPunct="1"/>
            <a:r>
              <a:rPr lang="en-US" smtClean="0"/>
              <a:t>Duty to fix the problem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VULNERABILITIES: </a:t>
            </a:r>
            <a:br>
              <a:rPr lang="en-US" smtClean="0"/>
            </a:br>
            <a:r>
              <a:rPr lang="en-US" smtClean="0"/>
              <a:t>Full Disclosure Required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BY OBSCURITY</a:t>
            </a:r>
          </a:p>
          <a:p>
            <a:pPr eaLnBrk="1" hangingPunct="1"/>
            <a:r>
              <a:rPr lang="en-US" smtClean="0"/>
              <a:t>It does not work with Internet</a:t>
            </a:r>
          </a:p>
          <a:p>
            <a:pPr eaLnBrk="1" hangingPunct="1"/>
            <a:r>
              <a:rPr lang="en-US" smtClean="0"/>
              <a:t>It is the User’s security</a:t>
            </a:r>
          </a:p>
          <a:p>
            <a:pPr eaLnBrk="1" hangingPunct="1"/>
            <a:r>
              <a:rPr lang="en-US" smtClean="0"/>
              <a:t>They have a right to assess their own risks</a:t>
            </a:r>
          </a:p>
          <a:p>
            <a:pPr eaLnBrk="1" hangingPunct="1"/>
            <a:r>
              <a:rPr lang="en-US" smtClean="0"/>
              <a:t>Criminals already have information</a:t>
            </a:r>
          </a:p>
          <a:p>
            <a:pPr eaLnBrk="1" hangingPunct="1"/>
            <a:r>
              <a:rPr lang="en-US" smtClean="0"/>
              <a:t>Disclosure: benefits outweigh risks</a:t>
            </a:r>
          </a:p>
          <a:p>
            <a:pPr eaLnBrk="1" hangingPunct="1"/>
            <a:r>
              <a:rPr lang="en-US" smtClean="0"/>
              <a:t>Liability for failure to disclose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MEDECO CASE</a:t>
            </a:r>
          </a:p>
          <a:p>
            <a:pPr eaLnBrk="1" hangingPunct="1"/>
            <a:r>
              <a:rPr lang="en-US" smtClean="0"/>
              <a:t>Nothing is impossible</a:t>
            </a:r>
          </a:p>
          <a:p>
            <a:pPr eaLnBrk="1" hangingPunct="1"/>
            <a:r>
              <a:rPr lang="en-US" smtClean="0"/>
              <a:t>Corporate arrogance does not work</a:t>
            </a:r>
          </a:p>
          <a:p>
            <a:pPr eaLnBrk="1" hangingPunct="1"/>
            <a:r>
              <a:rPr lang="en-US" smtClean="0"/>
              <a:t>HIGH SECURITY LOCK MAKERS</a:t>
            </a:r>
          </a:p>
          <a:p>
            <a:pPr eaLnBrk="1" hangingPunct="1"/>
            <a:r>
              <a:rPr lang="en-US" smtClean="0"/>
              <a:t>Engineering, Security, Integrity</a:t>
            </a:r>
          </a:p>
          <a:p>
            <a:pPr eaLnBrk="1" hangingPunct="1"/>
            <a:r>
              <a:rPr lang="en-US" smtClean="0"/>
              <a:t>Duty to tell the truth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 THEORY</a:t>
            </a:r>
            <a:endParaRPr lang="en-US" dirty="0"/>
          </a:p>
        </p:txBody>
      </p:sp>
      <p:pic>
        <p:nvPicPr>
          <p:cNvPr id="5" name="Content Placeholder 4" descr="BUMP_DIAGRAM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71600"/>
            <a:ext cx="7772400" cy="2399729"/>
          </a:xfrm>
        </p:spPr>
      </p:pic>
      <p:pic>
        <p:nvPicPr>
          <p:cNvPr id="1027" name="Picture 3" descr="Z:\LSS+ MASTER FILE\LSS BOOK MASTER IMAGE FILE\BUMPING IMAGES\KWIKSET_4_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86200"/>
            <a:ext cx="5638800" cy="274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OPEN IN THIRTY SECONDS</a:t>
            </a:r>
            <a:br>
              <a:rPr lang="en-US" smtClean="0"/>
            </a:br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© </a:t>
            </a:r>
            <a:r>
              <a:rPr lang="en-US" sz="2800" smtClean="0"/>
              <a:t>2009 </a:t>
            </a:r>
            <a:r>
              <a:rPr lang="en-US" sz="2800" smtClean="0"/>
              <a:t>Marc Weber Tobias, Matt Fiddler</a:t>
            </a:r>
          </a:p>
          <a:p>
            <a:pPr eaLnBrk="1" hangingPunct="1"/>
            <a:r>
              <a:rPr lang="en-US" dirty="0" smtClean="0">
                <a:hlinkClick r:id="rId2"/>
              </a:rPr>
              <a:t>http://www.security.org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3"/>
              </a:rPr>
              <a:t>http://in.security.org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>
                <a:hlinkClick r:id="rId4"/>
              </a:rPr>
              <a:t>mwtobias@security.org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5"/>
              </a:rPr>
              <a:t>mjfiddler@security.org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6"/>
              </a:rPr>
              <a:t>tbluzmanis@security.org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JENNALYNN, AGE 11: </a:t>
            </a:r>
            <a:br>
              <a:rPr lang="en-US" dirty="0" smtClean="0"/>
            </a:br>
            <a:r>
              <a:rPr lang="en-US" dirty="0" smtClean="0"/>
              <a:t>OPENS KWIKSET</a:t>
            </a:r>
            <a:endParaRPr lang="en-US" dirty="0"/>
          </a:p>
        </p:txBody>
      </p:sp>
      <p:pic>
        <p:nvPicPr>
          <p:cNvPr id="6" name="JennaLynn-Medeco-Bump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600200"/>
            <a:ext cx="6781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BUMPING:  2006</a:t>
            </a:r>
            <a:br>
              <a:rPr lang="en-US" dirty="0" smtClean="0"/>
            </a:br>
            <a:r>
              <a:rPr lang="en-US" dirty="0" smtClean="0"/>
              <a:t>A SERIOUS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LOCK BUMPING</a:t>
            </a:r>
          </a:p>
          <a:p>
            <a:pPr lvl="1"/>
            <a:r>
              <a:rPr lang="en-US" dirty="0" err="1" smtClean="0"/>
              <a:t>JennaLynn</a:t>
            </a:r>
            <a:r>
              <a:rPr lang="en-US" dirty="0" smtClean="0"/>
              <a:t> opens a Kwikset</a:t>
            </a:r>
          </a:p>
          <a:p>
            <a:r>
              <a:rPr lang="en-US" dirty="0" smtClean="0"/>
              <a:t>KNOWN TECHNIQUE: 1925</a:t>
            </a:r>
          </a:p>
          <a:p>
            <a:pPr lvl="1"/>
            <a:r>
              <a:rPr lang="en-US" dirty="0" smtClean="0"/>
              <a:t>Refined in 2004 </a:t>
            </a:r>
            <a:r>
              <a:rPr lang="en-US" smtClean="0"/>
              <a:t>in Europe</a:t>
            </a:r>
            <a:endParaRPr lang="en-US" dirty="0" smtClean="0"/>
          </a:p>
          <a:p>
            <a:r>
              <a:rPr lang="en-US" dirty="0" smtClean="0"/>
              <a:t>ALOA: NOT A PROBLEM</a:t>
            </a:r>
          </a:p>
          <a:p>
            <a:r>
              <a:rPr lang="en-US" dirty="0" smtClean="0"/>
              <a:t>MEDECO: BUMP-PROOF LOCKS</a:t>
            </a:r>
          </a:p>
          <a:p>
            <a:r>
              <a:rPr lang="en-US" dirty="0" smtClean="0"/>
              <a:t>POSTAL INSPECTION SERVICE</a:t>
            </a:r>
          </a:p>
          <a:p>
            <a:r>
              <a:rPr lang="en-US" dirty="0" smtClean="0"/>
              <a:t>CONVENTIONAL LOCKS AFFECTED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CON_16_PART_II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DEFCON_16_PART_II</Template>
  <TotalTime>11063</TotalTime>
  <Words>1653</Words>
  <Application>Microsoft PowerPoint</Application>
  <PresentationFormat>On-screen Show (4:3)</PresentationFormat>
  <Paragraphs>356</Paragraphs>
  <Slides>70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DEFCON_16_PART_II</vt:lpstr>
      <vt:lpstr>Custom Design</vt:lpstr>
      <vt:lpstr>MEDECO “VIRTUALLY RESISTANT” SECURITY</vt:lpstr>
      <vt:lpstr>LOCKS AND LIABILITY: WHY IMPORTANT</vt:lpstr>
      <vt:lpstr>MEDECO: One of the Most Secure Locks in America?</vt:lpstr>
      <vt:lpstr>MEDECO CASE STUDY: WHY IMPORTANT</vt:lpstr>
      <vt:lpstr>MEDECO:  LESSONS LEARNED</vt:lpstr>
      <vt:lpstr>LOCK BUMPING:  WHERE IT ALL STARTED</vt:lpstr>
      <vt:lpstr>LOCK BUMPING THEORY</vt:lpstr>
      <vt:lpstr>JENNALYNN, AGE 11:  OPENS KWIKSET</vt:lpstr>
      <vt:lpstr>LOCK BUMPING:  2006 A SERIOUS THREAT</vt:lpstr>
      <vt:lpstr>WHY BUMPING IMPORTANT</vt:lpstr>
      <vt:lpstr> BUMPING AND SECURITY</vt:lpstr>
      <vt:lpstr>WHAT IS HIGH SECURITY: QUESTIONS TO ASK</vt:lpstr>
      <vt:lpstr>HIGH SECURITY LOCKS:  A REVIEW</vt:lpstr>
      <vt:lpstr>COVERT ENTRY PROTECTION: The Theory</vt:lpstr>
      <vt:lpstr>COVERT ENTRY OF MEDECO LOCKS: RESULT</vt:lpstr>
      <vt:lpstr>MEDECO INSECURITY: Real World Threats - Covert</vt:lpstr>
      <vt:lpstr>MEDECO INSECURITY: Real World Threats - Covert</vt:lpstr>
      <vt:lpstr>BUMPING MEDECO LOCKS</vt:lpstr>
      <vt:lpstr>FORCED ENTRY PROTECTION: Theory</vt:lpstr>
      <vt:lpstr>MEDECO INSECURITY: Real World Threats – Forced</vt:lpstr>
      <vt:lpstr>MEDECO INSECURITY:  Real World Threats - Keys</vt:lpstr>
      <vt:lpstr>MEDECO INSECURITY:  The Threat from Within</vt:lpstr>
      <vt:lpstr>MEDECO INSECURITY:  The Threat from Within</vt:lpstr>
      <vt:lpstr>MEDECO KEY CONTROL: Appearance v. Reality</vt:lpstr>
      <vt:lpstr>KEY CONTROL: The Theory</vt:lpstr>
      <vt:lpstr>KEYS and KEY CONTROL</vt:lpstr>
      <vt:lpstr>PROTECTION OF KEYS</vt:lpstr>
      <vt:lpstr>PROTECTION OF KEYS</vt:lpstr>
      <vt:lpstr>MEDECO KEYMARK: ABSOLUTE KEY CONTROL!</vt:lpstr>
      <vt:lpstr>MEDECO KEYMARK X4: GENERATION II-2008</vt:lpstr>
      <vt:lpstr>KEYMARK TAKES PLASTIC</vt:lpstr>
      <vt:lpstr>SECURITY THREAT:  Failure of Key Control: Duplicate </vt:lpstr>
      <vt:lpstr>KWIKSET: CONVENTIONAL LOCKS AND KEYS</vt:lpstr>
      <vt:lpstr>SECURITY THREAT:  Failure of Key Control: Replicate </vt:lpstr>
      <vt:lpstr>SECURITY THREAT:  Failure of Key Control: Simulate</vt:lpstr>
      <vt:lpstr>RESULT: Failure of Key Control</vt:lpstr>
      <vt:lpstr>DUPLICATING MEDECO</vt:lpstr>
      <vt:lpstr>COMPROMISE THE SYSTEM: Obtaining the Critical Data</vt:lpstr>
      <vt:lpstr>KEY CONTROL:   Why Most Keys are Vulnerable</vt:lpstr>
      <vt:lpstr>MEDECO KEY CONTROL: Virtually Impossible to Copy</vt:lpstr>
      <vt:lpstr>MEDECO KEY CONTROL: The Problem</vt:lpstr>
      <vt:lpstr>MORTISE, RIM, IC:  A Special Form of Attack</vt:lpstr>
      <vt:lpstr>KEYS AND FORCED ENTRY</vt:lpstr>
      <vt:lpstr>“KEYMAIL”: The New Security Threat from Within</vt:lpstr>
      <vt:lpstr>KEYMAIL: How It Works for Mortise, IC, and Rim Cylinders</vt:lpstr>
      <vt:lpstr>PLASTIC KEYS: PROCEDURE</vt:lpstr>
      <vt:lpstr>ACCESS TO TARGET KEY</vt:lpstr>
      <vt:lpstr>CAPTURE AN IMAGE</vt:lpstr>
      <vt:lpstr>OBTAIN DATA - COPIER</vt:lpstr>
      <vt:lpstr>OBTAIN DATA</vt:lpstr>
      <vt:lpstr>OBTAIN DATA</vt:lpstr>
      <vt:lpstr>BLACKBERRY CURVE</vt:lpstr>
      <vt:lpstr>RESULTING IMAGE</vt:lpstr>
      <vt:lpstr>PRINT IMAGE  ON PLASTIC OR PAPER</vt:lpstr>
      <vt:lpstr>SET THE SHEAR LINE</vt:lpstr>
      <vt:lpstr>SET THE SHEAR LINE</vt:lpstr>
      <vt:lpstr>SET THE SHEAR LINE</vt:lpstr>
      <vt:lpstr>CUT A FACSIMILE OF KEY</vt:lpstr>
      <vt:lpstr>SET THE SHEAR LINE:  OPEN THE LOCK</vt:lpstr>
      <vt:lpstr>NEUTRALIZE SHEAR LINE</vt:lpstr>
      <vt:lpstr>HIGH SECURITY LOCK MANUFACTURERS</vt:lpstr>
      <vt:lpstr>LOCKS, LIES, AND VIDEOTAPE: MEDECO CASE STUDY</vt:lpstr>
      <vt:lpstr>MEDECO BUMPING CLAIM:  “We never said it: Others did!”</vt:lpstr>
      <vt:lpstr>WE NEVER SAID OUR LOCKS WERE BUMP-PROOF</vt:lpstr>
      <vt:lpstr>BUMP PROOF: USPTO FILING FOR THE WORD MARK </vt:lpstr>
      <vt:lpstr>ABOUT CLAIMS OF PICKING  MEDECO LOCKS</vt:lpstr>
      <vt:lpstr>RESPONSIBLE DISCLOSURE BY LOCK MANUFACTURERS</vt:lpstr>
      <vt:lpstr>VULNERABILITIES:  Full Disclosure Required</vt:lpstr>
      <vt:lpstr>LESSONS LEARNED</vt:lpstr>
      <vt:lpstr>OPEN IN THIRTY SECONDS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MEDECO “VIRTUALLY RESISTANT” SECURITY</dc:title>
  <dc:creator>MARC WEBER TOBIAS</dc:creator>
  <cp:lastModifiedBy>MWTOBIAS_FSD</cp:lastModifiedBy>
  <cp:revision>82</cp:revision>
  <cp:lastPrinted>1601-01-01T00:00:00Z</cp:lastPrinted>
  <dcterms:created xsi:type="dcterms:W3CDTF">2008-07-17T11:08:07Z</dcterms:created>
  <dcterms:modified xsi:type="dcterms:W3CDTF">2009-03-12T13:25:22Z</dcterms:modified>
</cp:coreProperties>
</file>