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337" r:id="rId4"/>
    <p:sldId id="326" r:id="rId5"/>
    <p:sldId id="327" r:id="rId6"/>
    <p:sldId id="328" r:id="rId7"/>
    <p:sldId id="329" r:id="rId8"/>
    <p:sldId id="338" r:id="rId9"/>
    <p:sldId id="334" r:id="rId10"/>
    <p:sldId id="330" r:id="rId11"/>
    <p:sldId id="331" r:id="rId12"/>
    <p:sldId id="332" r:id="rId13"/>
    <p:sldId id="333" r:id="rId14"/>
    <p:sldId id="257" r:id="rId15"/>
    <p:sldId id="266" r:id="rId16"/>
    <p:sldId id="270" r:id="rId17"/>
    <p:sldId id="274" r:id="rId18"/>
    <p:sldId id="273" r:id="rId19"/>
    <p:sldId id="339" r:id="rId20"/>
    <p:sldId id="269" r:id="rId21"/>
    <p:sldId id="275" r:id="rId22"/>
    <p:sldId id="325" r:id="rId23"/>
    <p:sldId id="276" r:id="rId24"/>
    <p:sldId id="278" r:id="rId25"/>
    <p:sldId id="258" r:id="rId26"/>
    <p:sldId id="259" r:id="rId27"/>
    <p:sldId id="263" r:id="rId28"/>
    <p:sldId id="335" r:id="rId29"/>
    <p:sldId id="341" r:id="rId30"/>
    <p:sldId id="336" r:id="rId31"/>
    <p:sldId id="343" r:id="rId32"/>
    <p:sldId id="342" r:id="rId33"/>
    <p:sldId id="260" r:id="rId34"/>
    <p:sldId id="344" r:id="rId35"/>
    <p:sldId id="261" r:id="rId36"/>
    <p:sldId id="262" r:id="rId37"/>
    <p:sldId id="264" r:id="rId38"/>
    <p:sldId id="345" r:id="rId39"/>
    <p:sldId id="346" r:id="rId40"/>
    <p:sldId id="265" r:id="rId41"/>
    <p:sldId id="318" r:id="rId42"/>
    <p:sldId id="317" r:id="rId43"/>
    <p:sldId id="319" r:id="rId44"/>
    <p:sldId id="320" r:id="rId45"/>
    <p:sldId id="277" r:id="rId46"/>
    <p:sldId id="315" r:id="rId47"/>
    <p:sldId id="283" r:id="rId48"/>
    <p:sldId id="316" r:id="rId49"/>
    <p:sldId id="306" r:id="rId50"/>
    <p:sldId id="305" r:id="rId51"/>
    <p:sldId id="313" r:id="rId52"/>
    <p:sldId id="314" r:id="rId53"/>
    <p:sldId id="323" r:id="rId54"/>
    <p:sldId id="307" r:id="rId55"/>
    <p:sldId id="308" r:id="rId56"/>
    <p:sldId id="310" r:id="rId57"/>
    <p:sldId id="321" r:id="rId58"/>
    <p:sldId id="322" r:id="rId59"/>
    <p:sldId id="309" r:id="rId60"/>
    <p:sldId id="312" r:id="rId61"/>
    <p:sldId id="324" r:id="rId62"/>
    <p:sldId id="340" r:id="rId63"/>
    <p:sldId id="285" r:id="rId64"/>
    <p:sldId id="296" r:id="rId65"/>
    <p:sldId id="289" r:id="rId66"/>
    <p:sldId id="288" r:id="rId67"/>
    <p:sldId id="294" r:id="rId68"/>
    <p:sldId id="298" r:id="rId69"/>
    <p:sldId id="302" r:id="rId70"/>
    <p:sldId id="303" r:id="rId71"/>
    <p:sldId id="304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3" autoAdjust="0"/>
    <p:restoredTop sz="90929"/>
  </p:normalViewPr>
  <p:slideViewPr>
    <p:cSldViewPr>
      <p:cViewPr varScale="1">
        <p:scale>
          <a:sx n="59" d="100"/>
          <a:sy n="59" d="100"/>
        </p:scale>
        <p:origin x="696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WT_WIRED_7SECONDS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KWIKSET_PLASTIC.av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PLASTIC_KEY1.M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ORTISE_M3_PLASTIC.avi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JennaLynn-Medeco-Bump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Case Study in Real World </a:t>
            </a:r>
          </a:p>
          <a:p>
            <a:pPr eaLnBrk="1" hangingPunct="1"/>
            <a:r>
              <a:rPr lang="en-US" dirty="0" smtClean="0"/>
              <a:t>Security Vulnerabilities and 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BUMPING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EXPOSED VULNERABILITY TO 95% OF PIN TUMBLER LOCKS</a:t>
            </a:r>
          </a:p>
          <a:p>
            <a:r>
              <a:rPr lang="en-US" dirty="0" smtClean="0"/>
              <a:t>PUBLIC AWARENESS</a:t>
            </a:r>
          </a:p>
          <a:p>
            <a:r>
              <a:rPr lang="en-US" dirty="0" smtClean="0"/>
              <a:t>LEGAL NOTICE AND LIABILITY</a:t>
            </a:r>
          </a:p>
          <a:p>
            <a:r>
              <a:rPr lang="en-US" dirty="0" smtClean="0"/>
              <a:t>HIGH SECRITY LOCKS</a:t>
            </a:r>
          </a:p>
          <a:p>
            <a:pPr lvl="1"/>
            <a:r>
              <a:rPr lang="en-US" dirty="0" smtClean="0"/>
              <a:t>Manufacturers said locks were secure</a:t>
            </a:r>
          </a:p>
          <a:p>
            <a:pPr lvl="1"/>
            <a:r>
              <a:rPr lang="en-US" dirty="0" smtClean="0"/>
              <a:t>Our locks are bump-proof</a:t>
            </a:r>
          </a:p>
          <a:p>
            <a:pPr lvl="1"/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Abloy</a:t>
            </a:r>
            <a:r>
              <a:rPr lang="en-US" dirty="0" smtClean="0"/>
              <a:t> Companies: “Smoke and mirrors”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BUMPING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PROBLEM</a:t>
            </a:r>
          </a:p>
          <a:p>
            <a:r>
              <a:rPr lang="en-US" dirty="0" smtClean="0"/>
              <a:t>PROPERLY ASSESS SECURITY</a:t>
            </a:r>
          </a:p>
          <a:p>
            <a:r>
              <a:rPr lang="en-US" dirty="0" smtClean="0"/>
              <a:t>RESULTED IN BYPASS OF HIGH SECURITY LOCKS</a:t>
            </a:r>
          </a:p>
          <a:p>
            <a:pPr lvl="1"/>
            <a:r>
              <a:rPr lang="en-US" dirty="0" smtClean="0"/>
              <a:t>MEDECO, MUL-T-LOCK, ASSA, OTHERS</a:t>
            </a:r>
          </a:p>
          <a:p>
            <a:r>
              <a:rPr lang="en-US" dirty="0" smtClean="0"/>
              <a:t>LEGAL LIABILITIES AND STATUTORY MANDATES FOR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 SECURITY:</a:t>
            </a:r>
            <a:br>
              <a:rPr lang="en-US" dirty="0" smtClean="0"/>
            </a:br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495800"/>
          </a:xfrm>
        </p:spPr>
        <p:txBody>
          <a:bodyPr/>
          <a:lstStyle/>
          <a:p>
            <a:r>
              <a:rPr lang="en-US" sz="2800" dirty="0" smtClean="0"/>
              <a:t>DO I HAVE HIGH SECURITY LOCKS</a:t>
            </a:r>
          </a:p>
          <a:p>
            <a:r>
              <a:rPr lang="en-US" sz="2800" dirty="0" smtClean="0"/>
              <a:t>DO I NEED HIGH SECURITY LOCKS</a:t>
            </a:r>
          </a:p>
          <a:p>
            <a:r>
              <a:rPr lang="en-US" sz="2800" dirty="0" smtClean="0"/>
              <a:t>CAN HIGH SECURITY LOCKS BE COMPROMISED</a:t>
            </a:r>
          </a:p>
          <a:p>
            <a:r>
              <a:rPr lang="en-US" sz="2800" dirty="0" smtClean="0"/>
              <a:t>WHAT CONSTITUTES A THREAT AND HOW DO LOCKS PROTECT MY FACILITY</a:t>
            </a:r>
          </a:p>
          <a:p>
            <a:r>
              <a:rPr lang="en-US" sz="2800" dirty="0" smtClean="0"/>
              <a:t>WILL ELECTRONIC  ACCESS CONTROL BE SUFFICIENT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LOCKS: </a:t>
            </a:r>
            <a:br>
              <a:rPr lang="en-US" dirty="0" smtClean="0"/>
            </a:br>
            <a:r>
              <a:rPr lang="en-US" dirty="0" smtClean="0"/>
              <a:t>A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ENTRY PROTECTION: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PICK AND BUMP PRE-12/07 LOCKS</a:t>
            </a:r>
          </a:p>
          <a:p>
            <a:pPr eaLnBrk="1" hangingPunct="1"/>
            <a:r>
              <a:rPr lang="en-US" smtClean="0"/>
              <a:t>SIXTEEN OR LESS KEYS FOR 2008 LOCKS</a:t>
            </a:r>
          </a:p>
          <a:p>
            <a:pPr eaLnBrk="1" hangingPunct="1"/>
            <a:r>
              <a:rPr lang="en-US" smtClean="0"/>
              <a:t>PICKING IN AS LITTLE AS 27 SECONDS</a:t>
            </a:r>
          </a:p>
          <a:p>
            <a:pPr lvl="1" eaLnBrk="1" hangingPunct="1"/>
            <a:r>
              <a:rPr lang="en-US" smtClean="0"/>
              <a:t>Using any change key on same sidebar code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lvl="1" eaLnBrk="1" hangingPunct="1"/>
            <a:r>
              <a:rPr lang="en-US" smtClean="0"/>
              <a:t>Angle setting keys</a:t>
            </a:r>
          </a:p>
          <a:p>
            <a:pPr lvl="1" eaLnBrk="1" hangingPunct="1"/>
            <a:r>
              <a:rPr lang="en-US" smtClean="0"/>
              <a:t>ARX pins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MEDECO LOCKS</a:t>
            </a:r>
            <a:endParaRPr lang="en-US" dirty="0"/>
          </a:p>
        </p:txBody>
      </p:sp>
      <p:pic>
        <p:nvPicPr>
          <p:cNvPr id="4" name="MWT_WIRED_7SECOND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FORCED ENTRY PROTECTION: 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 AND LIABILITY: 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ASSETS, INFORMATION, PEOPLE</a:t>
            </a:r>
          </a:p>
          <a:p>
            <a:r>
              <a:rPr lang="en-US" dirty="0" smtClean="0"/>
              <a:t>PREVENT LOSSES</a:t>
            </a:r>
          </a:p>
          <a:p>
            <a:r>
              <a:rPr lang="en-US" dirty="0" smtClean="0"/>
              <a:t>UNAUTHORIZED ACCESS</a:t>
            </a:r>
          </a:p>
          <a:p>
            <a:r>
              <a:rPr lang="en-US" dirty="0" smtClean="0"/>
              <a:t>STATUTORY REQUIREMENTS</a:t>
            </a:r>
          </a:p>
          <a:p>
            <a:r>
              <a:rPr lang="en-US" dirty="0" smtClean="0"/>
              <a:t>STANDARDS: MINIMAL PROTECTION</a:t>
            </a:r>
          </a:p>
          <a:p>
            <a:r>
              <a:rPr lang="en-US" dirty="0" smtClean="0"/>
              <a:t>BYPASS OF LOCKS</a:t>
            </a:r>
          </a:p>
          <a:p>
            <a:r>
              <a:rPr lang="en-US" dirty="0" smtClean="0"/>
              <a:t>ELECTRONIC ACCESS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</a:t>
            </a:r>
            <a:br>
              <a:rPr lang="en-US" dirty="0" smtClean="0"/>
            </a:br>
            <a:r>
              <a:rPr lang="en-US" dirty="0" smtClean="0"/>
              <a:t>Real 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KEY 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keys</a:t>
            </a:r>
          </a:p>
          <a:p>
            <a:pPr lvl="1"/>
            <a:r>
              <a:rPr lang="en-US" dirty="0" smtClean="0"/>
              <a:t>Compromise of Top Level Master Key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COMPROMISE OF KEY CONTROL + HYBRID ATTACK</a:t>
            </a:r>
          </a:p>
          <a:p>
            <a:pPr lvl="1" eaLnBrk="1" hangingPunct="1"/>
            <a:r>
              <a:rPr lang="en-US" dirty="0" smtClean="0"/>
              <a:t>Mortise, Rim, Interchangeable cores</a:t>
            </a:r>
          </a:p>
          <a:p>
            <a:pPr eaLnBrk="1" hangingPunct="1"/>
            <a:r>
              <a:rPr lang="en-US" dirty="0" smtClean="0"/>
              <a:t>MEDECO KEY CONTROL  v. CONVENTIONAL KEYS</a:t>
            </a:r>
          </a:p>
          <a:p>
            <a:pPr lvl="1" eaLnBrk="1" hangingPunct="1"/>
            <a:r>
              <a:rPr lang="en-US" dirty="0" smtClean="0"/>
              <a:t>Conventional keys = 1 layer of security</a:t>
            </a:r>
          </a:p>
          <a:p>
            <a:pPr lvl="1" eaLnBrk="1" hangingPunct="1"/>
            <a:r>
              <a:rPr lang="en-US" dirty="0" smtClean="0"/>
              <a:t>Medeco keys = 3 layers of security</a:t>
            </a:r>
          </a:p>
          <a:p>
            <a:pPr lvl="1"/>
            <a:r>
              <a:rPr lang="en-US" dirty="0" smtClean="0"/>
              <a:t>Electronic Access Control issues: two levels of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IT SUPPOSED TO MEAN?</a:t>
            </a:r>
          </a:p>
          <a:p>
            <a:pPr eaLnBrk="1" hangingPunct="1"/>
            <a:r>
              <a:rPr lang="en-US" dirty="0" smtClean="0"/>
              <a:t>ARE THE STANDARDS SUFFICIENT?</a:t>
            </a:r>
          </a:p>
          <a:p>
            <a:pPr eaLnBrk="1" hangingPunct="1"/>
            <a:r>
              <a:rPr lang="en-US" dirty="0" smtClean="0"/>
              <a:t>REAL WORLD VULNERABILITIES</a:t>
            </a:r>
          </a:p>
          <a:p>
            <a:pPr eaLnBrk="1" hangingPunct="1"/>
            <a:r>
              <a:rPr lang="en-US" dirty="0" smtClean="0"/>
              <a:t>IS ELECTRONIC ACCESS CONTROL ANY MORE SECURE?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pic>
        <p:nvPicPr>
          <p:cNvPr id="4" name="Content Placeholder 3" descr="PRIMUS_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5632174" cy="2743200"/>
          </a:xfrm>
        </p:spPr>
      </p:pic>
      <p:pic>
        <p:nvPicPr>
          <p:cNvPr id="1026" name="Picture 2" descr="Z:\LSS+ MASTER FILE\LSS BOOK MASTER IMAGE FILE\MUL-T-LOCK\MUL-T-LOCK_CROPPED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99" y="4343400"/>
            <a:ext cx="679938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pic>
        <p:nvPicPr>
          <p:cNvPr id="4" name="Content Placeholder 3" descr="ASSA_V10_KEY_3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71600"/>
            <a:ext cx="4445000" cy="2451100"/>
          </a:xfrm>
        </p:spPr>
      </p:pic>
      <p:pic>
        <p:nvPicPr>
          <p:cNvPr id="2050" name="Picture 2" descr="Z:\LSS+ MASTER FILE\LSS BOOK MASTER IMAGE FILE\EVVA MCS\IMG_1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6600825" cy="257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KEYMARK: ABSOLUTE KEY CONTROL!</a:t>
            </a:r>
            <a:endParaRPr lang="en-US" dirty="0"/>
          </a:p>
        </p:txBody>
      </p:sp>
      <p:pic>
        <p:nvPicPr>
          <p:cNvPr id="4" name="Content Placeholder 3" descr="KEYMAR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4588306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One of the Most Secure Locks in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FORTY YEARS: THE LEADER</a:t>
            </a:r>
          </a:p>
          <a:p>
            <a:r>
              <a:rPr lang="en-US" dirty="0" smtClean="0"/>
              <a:t>FIRST LINE OF PROTECTION</a:t>
            </a:r>
          </a:p>
          <a:p>
            <a:r>
              <a:rPr lang="en-US" dirty="0" smtClean="0"/>
              <a:t>CRITICAL INFRASTRUCTURE</a:t>
            </a:r>
          </a:p>
          <a:p>
            <a:r>
              <a:rPr lang="en-US" dirty="0" smtClean="0"/>
              <a:t>LEGAL REQUIREMENTS</a:t>
            </a:r>
          </a:p>
          <a:p>
            <a:r>
              <a:rPr lang="en-US" dirty="0" smtClean="0"/>
              <a:t>HIGHEST SECURITY RATINGS</a:t>
            </a:r>
          </a:p>
          <a:p>
            <a:pPr lvl="1"/>
            <a:r>
              <a:rPr lang="en-US" dirty="0" smtClean="0"/>
              <a:t>UL 437 and BHMA/ANSI 156.30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 X4</a:t>
            </a:r>
            <a:endParaRPr lang="en-US" dirty="0"/>
          </a:p>
        </p:txBody>
      </p:sp>
      <p:pic>
        <p:nvPicPr>
          <p:cNvPr id="4" name="Content Placeholder 3" descr="KEYMARK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95400"/>
            <a:ext cx="5334000" cy="518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KEYMARK TAKES PLASTIC</a:t>
            </a:r>
            <a:endParaRPr lang="en-US" dirty="0"/>
          </a:p>
        </p:txBody>
      </p:sp>
      <p:pic>
        <p:nvPicPr>
          <p:cNvPr id="4" name="Content Placeholder 3" descr="KEYMARK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994581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KWIKSET: CONVENTIONAL LOCKS AND KEYS</a:t>
            </a:r>
            <a:endParaRPr lang="en-US" dirty="0"/>
          </a:p>
        </p:txBody>
      </p:sp>
      <p:pic>
        <p:nvPicPr>
          <p:cNvPr id="4" name="KWIKSET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764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 AND KEYS</a:t>
            </a:r>
          </a:p>
          <a:p>
            <a:pPr lvl="1"/>
            <a:r>
              <a:rPr lang="en-US" dirty="0" smtClean="0"/>
              <a:t>Designed to prevent replication</a:t>
            </a:r>
          </a:p>
          <a:p>
            <a:pPr eaLnBrk="1" hangingPunct="1"/>
            <a:r>
              <a:rPr lang="en-US" dirty="0" smtClean="0"/>
              <a:t>REPLICATION TECHNIQUES</a:t>
            </a:r>
          </a:p>
          <a:p>
            <a:pPr eaLnBrk="1" hangingPunct="1"/>
            <a:r>
              <a:rPr lang="en-US" dirty="0" smtClean="0"/>
              <a:t>EASY ENTRIE MILLING MACHINE</a:t>
            </a:r>
          </a:p>
          <a:p>
            <a:pPr eaLnBrk="1" hangingPunct="1"/>
            <a:r>
              <a:rPr lang="en-US" dirty="0" smtClean="0"/>
              <a:t>SILINCONE CASTING</a:t>
            </a:r>
          </a:p>
          <a:p>
            <a:pPr eaLnBrk="1" hangingPunct="1"/>
            <a:r>
              <a:rPr lang="en-US" dirty="0" smtClean="0"/>
              <a:t>PLASTIC AND EPOXY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DUPLICATING MEDECO</a:t>
            </a:r>
            <a:endParaRPr lang="en-US" dirty="0"/>
          </a:p>
        </p:txBody>
      </p:sp>
      <p:pic>
        <p:nvPicPr>
          <p:cNvPr id="4" name="PLASTIC_KEY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AND FORCED ENTRY</a:t>
            </a:r>
            <a:endParaRPr lang="en-US" dirty="0"/>
          </a:p>
        </p:txBody>
      </p:sp>
      <p:pic>
        <p:nvPicPr>
          <p:cNvPr id="4" name="MORTISE_M3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2954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STUDY:</a:t>
            </a:r>
            <a:br>
              <a:rPr lang="en-US" dirty="0" smtClean="0"/>
            </a:br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CONCEPT OF SECURITY</a:t>
            </a:r>
          </a:p>
          <a:p>
            <a:pPr lvl="1"/>
            <a:r>
              <a:rPr lang="en-US" dirty="0" smtClean="0"/>
              <a:t>Medeco locks are good, but not for everybody</a:t>
            </a:r>
          </a:p>
          <a:p>
            <a:r>
              <a:rPr lang="en-US" dirty="0" smtClean="0"/>
              <a:t>STANDARDS DO NOT PROTECT YOU</a:t>
            </a:r>
          </a:p>
          <a:p>
            <a:r>
              <a:rPr lang="en-US" dirty="0" smtClean="0"/>
              <a:t>CORPORATE ARROGANCE</a:t>
            </a:r>
          </a:p>
          <a:p>
            <a:pPr lvl="1"/>
            <a:r>
              <a:rPr lang="en-US" dirty="0" smtClean="0"/>
              <a:t>Medeco cannot open their own locks</a:t>
            </a:r>
          </a:p>
          <a:p>
            <a:pPr lvl="1"/>
            <a:r>
              <a:rPr lang="en-US" dirty="0" smtClean="0"/>
              <a:t>“Nobody else understands their locks”</a:t>
            </a:r>
          </a:p>
          <a:p>
            <a:r>
              <a:rPr lang="en-US" dirty="0" smtClean="0"/>
              <a:t>CAMPAIGN OF DISINFORMATION</a:t>
            </a:r>
          </a:p>
          <a:p>
            <a:pPr lvl="1"/>
            <a:r>
              <a:rPr lang="en-US" dirty="0" smtClean="0"/>
              <a:t>Misrepresentations, obfuscation, and misstatements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“If there is no key control, then it does not matter what security enhancements are in the lock”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</a:t>
            </a:r>
            <a:r>
              <a:rPr lang="en-US" smtClean="0"/>
              <a:t>DO </a:t>
            </a:r>
            <a:r>
              <a:rPr lang="en-US" smtClean="0"/>
              <a:t>NOT </a:t>
            </a:r>
            <a:r>
              <a:rPr lang="en-US" dirty="0" smtClean="0"/>
              <a:t>MEAN ANYTHING</a:t>
            </a:r>
          </a:p>
          <a:p>
            <a:r>
              <a:rPr lang="en-US" dirty="0" smtClean="0"/>
              <a:t>STANDARDS: LIMITED VALUE</a:t>
            </a:r>
          </a:p>
          <a:p>
            <a:r>
              <a:rPr lang="en-US" dirty="0" smtClean="0"/>
              <a:t>SOME MANUFACTURERS WILL NOT TELL THE TRUTH OR DO NOT KNOW</a:t>
            </a:r>
          </a:p>
          <a:p>
            <a:r>
              <a:rPr lang="en-US" dirty="0" smtClean="0"/>
              <a:t>KEY CONTROL: THE MYTH</a:t>
            </a:r>
          </a:p>
          <a:p>
            <a:r>
              <a:rPr lang="en-US" dirty="0" smtClean="0"/>
              <a:t>SECURITY OF MECHANICAL LOCKS</a:t>
            </a:r>
          </a:p>
          <a:p>
            <a:r>
              <a:rPr lang="en-US" dirty="0" smtClean="0"/>
              <a:t>ELECTRONIC ACCESS CONTROL SECURITY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</a:t>
            </a:r>
            <a:br>
              <a:rPr lang="en-US" dirty="0" smtClean="0"/>
            </a:br>
            <a:r>
              <a:rPr lang="en-US" dirty="0" smtClean="0"/>
              <a:t>WHERE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2006: JENNALYNN</a:t>
            </a:r>
          </a:p>
          <a:p>
            <a:pPr lvl="1"/>
            <a:r>
              <a:rPr lang="en-US" dirty="0" smtClean="0"/>
              <a:t>Bumps a Kwikset pin tumbler lock</a:t>
            </a:r>
          </a:p>
          <a:p>
            <a:r>
              <a:rPr lang="en-US" dirty="0" smtClean="0"/>
              <a:t>AUGUST 2007: JENNALYNN</a:t>
            </a:r>
          </a:p>
          <a:p>
            <a:pPr lvl="1"/>
            <a:r>
              <a:rPr lang="en-US" dirty="0" smtClean="0"/>
              <a:t>Bumps a Medeco Biaxial lock</a:t>
            </a:r>
          </a:p>
          <a:p>
            <a:r>
              <a:rPr lang="en-US" dirty="0" smtClean="0"/>
              <a:t>JUNE, 2008: OPEN IN THIRTY SECONDS</a:t>
            </a:r>
          </a:p>
          <a:p>
            <a:r>
              <a:rPr lang="en-US" dirty="0" smtClean="0"/>
              <a:t>AUGUST, 2008: JENNALYNN</a:t>
            </a:r>
          </a:p>
          <a:p>
            <a:pPr lvl="1"/>
            <a:r>
              <a:rPr lang="en-US" dirty="0" smtClean="0"/>
              <a:t>Bumps a Medeco with ARX pins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RESPONSIBILITY</a:t>
            </a:r>
          </a:p>
          <a:p>
            <a:r>
              <a:rPr lang="en-US" dirty="0" smtClean="0"/>
              <a:t>ETHICAL RESPONSIBILITY</a:t>
            </a:r>
          </a:p>
          <a:p>
            <a:pPr lvl="1"/>
            <a:r>
              <a:rPr lang="en-US" dirty="0" smtClean="0"/>
              <a:t>NOTIFY OF VULNERABILITIES</a:t>
            </a:r>
          </a:p>
          <a:p>
            <a:pPr lvl="1"/>
            <a:r>
              <a:rPr lang="en-US" dirty="0" smtClean="0"/>
              <a:t>PROPER PRODUCT DESIGNS</a:t>
            </a:r>
          </a:p>
          <a:p>
            <a:pPr lvl="1"/>
            <a:r>
              <a:rPr lang="en-US" dirty="0" smtClean="0"/>
              <a:t>FIX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 BUMPING: WHERE IT BEGAN</a:t>
            </a:r>
          </a:p>
          <a:p>
            <a:pPr eaLnBrk="1" hangingPunct="1">
              <a:defRPr/>
            </a:pPr>
            <a:r>
              <a:rPr lang="en-US" b="1" dirty="0" smtClean="0"/>
              <a:t>MEDECO 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 THEORY</a:t>
            </a:r>
            <a:endParaRPr lang="en-US" dirty="0"/>
          </a:p>
        </p:txBody>
      </p:sp>
      <p:pic>
        <p:nvPicPr>
          <p:cNvPr id="5" name="Content Placeholder 4" descr="BUMP_DIAGRAM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7772400" cy="2399729"/>
          </a:xfrm>
        </p:spPr>
      </p:pic>
      <p:pic>
        <p:nvPicPr>
          <p:cNvPr id="1027" name="Picture 3" descr="Z:\LSS+ MASTER FILE\LSS BOOK MASTER IMAGE FILE\BUMPING IMAGES\KWIKSET_4_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6200"/>
            <a:ext cx="5638800" cy="274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2008 Marc Weber Tobias, Matt Fiddler</a:t>
            </a:r>
          </a:p>
          <a:p>
            <a:pPr eaLnBrk="1" hangingPunct="1"/>
            <a:r>
              <a:rPr lang="en-US" smtClean="0">
                <a:hlinkClick r:id="rId2"/>
              </a:rPr>
              <a:t>http://www.security.org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http://in.security.org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mwtobias@security.org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mjfiddler@security.org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tbluzmanis@security.org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JENNALYNN, AGE 11: </a:t>
            </a:r>
            <a:br>
              <a:rPr lang="en-US" dirty="0" smtClean="0"/>
            </a:br>
            <a:r>
              <a:rPr lang="en-US" dirty="0" smtClean="0"/>
              <a:t>OPENS KWIKSET</a:t>
            </a:r>
            <a:endParaRPr lang="en-US" dirty="0"/>
          </a:p>
        </p:txBody>
      </p:sp>
      <p:pic>
        <p:nvPicPr>
          <p:cNvPr id="6" name="JennaLynn-Medeco-Bum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6002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 2006</a:t>
            </a:r>
            <a:br>
              <a:rPr lang="en-US" dirty="0" smtClean="0"/>
            </a:br>
            <a:r>
              <a:rPr lang="en-US" dirty="0" smtClean="0"/>
              <a:t>A SERIOUS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LOCK BUMPING</a:t>
            </a:r>
          </a:p>
          <a:p>
            <a:pPr lvl="1"/>
            <a:r>
              <a:rPr lang="en-US" dirty="0" err="1" smtClean="0"/>
              <a:t>JennaLynn</a:t>
            </a:r>
            <a:r>
              <a:rPr lang="en-US" dirty="0" smtClean="0"/>
              <a:t> opens a Kwikset</a:t>
            </a:r>
          </a:p>
          <a:p>
            <a:r>
              <a:rPr lang="en-US" dirty="0" smtClean="0"/>
              <a:t>KNOWN TECHNIQUE: 1925</a:t>
            </a:r>
          </a:p>
          <a:p>
            <a:pPr lvl="1"/>
            <a:r>
              <a:rPr lang="en-US" dirty="0" smtClean="0"/>
              <a:t>Refined in 2004 </a:t>
            </a:r>
            <a:r>
              <a:rPr lang="en-US" smtClean="0"/>
              <a:t>in Europe</a:t>
            </a:r>
            <a:endParaRPr lang="en-US" dirty="0" smtClean="0"/>
          </a:p>
          <a:p>
            <a:r>
              <a:rPr lang="en-US" dirty="0" smtClean="0"/>
              <a:t>ALOA: NOT A PROBLEM</a:t>
            </a:r>
          </a:p>
          <a:p>
            <a:r>
              <a:rPr lang="en-US" dirty="0" smtClean="0"/>
              <a:t>MEDECO: BUMP-PROOF LOCKS</a:t>
            </a:r>
          </a:p>
          <a:p>
            <a:r>
              <a:rPr lang="en-US" dirty="0" smtClean="0"/>
              <a:t>POSTAL INSPECTION SERVICE</a:t>
            </a:r>
          </a:p>
          <a:p>
            <a:r>
              <a:rPr lang="en-US" dirty="0" smtClean="0"/>
              <a:t>CONVENTIONAL LOCKS AFFECTED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11055</TotalTime>
  <Words>1642</Words>
  <Application>Microsoft Office PowerPoint</Application>
  <PresentationFormat>On-screen Show (4:3)</PresentationFormat>
  <Paragraphs>355</Paragraphs>
  <Slides>70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Symbol</vt:lpstr>
      <vt:lpstr>Times New Roman</vt:lpstr>
      <vt:lpstr>DEFCON_16_PART_II</vt:lpstr>
      <vt:lpstr>Custom Design</vt:lpstr>
      <vt:lpstr>MEDECO “VIRTUALLY RESISTANT” SECURITY</vt:lpstr>
      <vt:lpstr>LOCKS AND LIABILITY: WHY IMPORTANT</vt:lpstr>
      <vt:lpstr>MEDECO: One of the Most Secure Locks in America?</vt:lpstr>
      <vt:lpstr>MEDECO CASE STUDY: WHY IMPORTANT</vt:lpstr>
      <vt:lpstr>MEDECO:  LESSONS LEARNED</vt:lpstr>
      <vt:lpstr>LOCK BUMPING:  WHERE IT ALL STARTED</vt:lpstr>
      <vt:lpstr>LOCK BUMPING THEORY</vt:lpstr>
      <vt:lpstr>JENNALYNN, AGE 11:  OPENS KWIKSET</vt:lpstr>
      <vt:lpstr>LOCK BUMPING:  2006 A SERIOUS THREAT</vt:lpstr>
      <vt:lpstr>WHY BUMPING IMPORTANT</vt:lpstr>
      <vt:lpstr> BUMPING AND SECURITY</vt:lpstr>
      <vt:lpstr>WHAT IS HIGH SECURITY: QUESTIONS TO ASK</vt:lpstr>
      <vt:lpstr>HIGH SECURITY LOCKS:  A REVIEW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BUMPING MEDECO LOCKS</vt:lpstr>
      <vt:lpstr>FORCED ENTRY PROTECTION: Theory</vt:lpstr>
      <vt:lpstr>MEDECO INSECURITY: Real World Threats – Forced</vt:lpstr>
      <vt:lpstr>MEDECO INSECURITY:  Real World Threats - Keys</vt:lpstr>
      <vt:lpstr>MEDECO INSECURITY:  The Threat from Within</vt:lpstr>
      <vt:lpstr>MEDECO INSECURITY:  The Threat from Within</vt:lpstr>
      <vt:lpstr>MEDECO KEY CONTROL: Appearance v. Reality</vt:lpstr>
      <vt:lpstr>KEY CONTROL: The Theory</vt:lpstr>
      <vt:lpstr>KEYS and KEY CONTROL</vt:lpstr>
      <vt:lpstr>PROTECTION OF KEYS</vt:lpstr>
      <vt:lpstr>PROTECTION OF KEYS</vt:lpstr>
      <vt:lpstr>MEDECO KEYMARK: ABSOLUTE KEY CONTROL!</vt:lpstr>
      <vt:lpstr>MEDECO KEYMARK X4</vt:lpstr>
      <vt:lpstr>KEYMARK TAKES PLASTIC</vt:lpstr>
      <vt:lpstr>SECURITY THREAT:  Failure of Key Control: Duplicate </vt:lpstr>
      <vt:lpstr>KWIKSET: CONVENTIONAL LOCKS AND KEYS</vt:lpstr>
      <vt:lpstr>SECURITY THREAT:  Failure of Key Control: Replicate </vt:lpstr>
      <vt:lpstr>SECURITY THREAT:  Failure of Key Control: Simulate</vt:lpstr>
      <vt:lpstr>RESULT: Failure of Key Control</vt:lpstr>
      <vt:lpstr>DUPLICATING MEDECO</vt:lpstr>
      <vt:lpstr>KEYS AND FORCED ENTRY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HIGH SECURITY LOCK MANUFACTURERS</vt:lpstr>
      <vt:lpstr>LOCKS, LIES, AND VIDEOTAPE: MEDECO CASE STUDY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VULNERABILITIES:  Full Disclosure Required</vt:lpstr>
      <vt:lpstr>LESSONS LEARNED</vt:lpstr>
      <vt:lpstr>OPEN IN THIRTY SECONDS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MARC WEBER TOBIAS</dc:creator>
  <cp:lastModifiedBy>MARC TOBIAS</cp:lastModifiedBy>
  <cp:revision>80</cp:revision>
  <cp:lastPrinted>1601-01-01T00:00:00Z</cp:lastPrinted>
  <dcterms:created xsi:type="dcterms:W3CDTF">2008-07-17T11:08:07Z</dcterms:created>
  <dcterms:modified xsi:type="dcterms:W3CDTF">2015-09-09T04:42:37Z</dcterms:modified>
</cp:coreProperties>
</file>