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slides/slide58.xml" ContentType="application/vnd.openxmlformats-officedocument.presentationml.slide+xml"/>
  <Override PartName="/ppt/slides/slide76.xml" ContentType="application/vnd.openxmlformats-officedocument.presentationml.slide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s/slide54.xml" ContentType="application/vnd.openxmlformats-officedocument.presentationml.slide+xml"/>
  <Override PartName="/ppt/slides/slide65.xml" ContentType="application/vnd.openxmlformats-officedocument.presentationml.slide+xml"/>
  <Override PartName="/ppt/slides/slide83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s/slide25.xml" ContentType="application/vnd.openxmlformats-officedocument.presentationml.slide+xml"/>
  <Override PartName="/ppt/slides/slide43.xml" ContentType="application/vnd.openxmlformats-officedocument.presentationml.slide+xml"/>
  <Override PartName="/ppt/slides/slide7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xml" ContentType="application/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slides/slide50.xml" ContentType="application/vnd.openxmlformats-officedocument.presentationml.slide+xml"/>
  <Override PartName="/ppt/slides/slide61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20.xml" ContentType="application/vnd.openxmlformats-officedocument.presentationml.slideLayout+xml"/>
  <Override PartName="/ppt/slides/slide79.xml" ContentType="application/vnd.openxmlformats-officedocument.presentationml.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slides/slide59.xml" ContentType="application/vnd.openxmlformats-officedocument.presentationml.slide+xml"/>
  <Override PartName="/ppt/slides/slide68.xml" ContentType="application/vnd.openxmlformats-officedocument.presentationml.slide+xml"/>
  <Override PartName="/ppt/slides/slide7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s/slide57.xml" ContentType="application/vnd.openxmlformats-officedocument.presentationml.slide+xml"/>
  <Override PartName="/ppt/slides/slide66.xml" ContentType="application/vnd.openxmlformats-officedocument.presentationml.slide+xml"/>
  <Override PartName="/ppt/slides/slide7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slides/slide64.xml" ContentType="application/vnd.openxmlformats-officedocument.presentationml.slide+xml"/>
  <Override PartName="/ppt/slides/slide73.xml" ContentType="application/vnd.openxmlformats-officedocument.presentationml.slide+xml"/>
  <Override PartName="/ppt/slides/slide84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s/slide62.xml" ContentType="application/vnd.openxmlformats-officedocument.presentationml.slide+xml"/>
  <Override PartName="/ppt/slides/slide71.xml" ContentType="application/vnd.openxmlformats-officedocument.presentationml.slide+xml"/>
  <Override PartName="/ppt/slides/slide80.xml" ContentType="application/vnd.openxmlformats-officedocument.presentationml.slide+xml"/>
  <Override PartName="/ppt/slides/slide82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slides/slide69.xml" ContentType="application/vnd.openxmlformats-officedocument.presentationml.slide+xml"/>
  <Override PartName="/ppt/slides/slide78.xml" ContentType="application/vnd.openxmlformats-officedocument.presentationml.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s/slide56.xml" ContentType="application/vnd.openxmlformats-officedocument.presentationml.slide+xml"/>
  <Override PartName="/ppt/slides/slide67.xml" ContentType="application/vnd.openxmlformats-officedocument.presentationml.slide+xml"/>
  <Override PartName="/ppt/slides/slide85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s/slide74.xml" ContentType="application/vnd.openxmlformats-officedocument.presentationml.slid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s/slide52.xml" ContentType="application/vnd.openxmlformats-officedocument.presentationml.slide+xml"/>
  <Override PartName="/ppt/slides/slide63.xml" ContentType="application/vnd.openxmlformats-officedocument.presentationml.slide+xml"/>
  <Override PartName="/ppt/slides/slide81.xml" ContentType="application/vnd.openxmlformats-officedocument.presentationml.slide+xml"/>
  <Override PartName="/ppt/slideLayouts/slideLayout15.xml" ContentType="application/vnd.openxmlformats-officedocument.presentationml.slideLayout+xml"/>
  <Default Extension="rels" ContentType="application/vnd.openxmlformats-package.relationships+xml"/>
  <Override PartName="/ppt/slides/slide23.xml" ContentType="application/vnd.openxmlformats-officedocument.presentationml.slide+xml"/>
  <Override PartName="/ppt/slides/slide41.xml" ContentType="application/vnd.openxmlformats-officedocument.presentationml.slide+xml"/>
  <Override PartName="/ppt/slides/slide70.xml" ContentType="application/vnd.openxmlformats-officedocument.presentationml.slide+xml"/>
  <Override PartName="/ppt/slideLayouts/slideLayout22.xml" ContentType="application/vnd.openxmlformats-officedocument.presentationml.slideLayout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slideLayouts/slideLayout11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  <p:sldMasterId id="2147483661" r:id="rId2"/>
  </p:sldMasterIdLst>
  <p:notesMasterIdLst>
    <p:notesMasterId r:id="rId88"/>
  </p:notesMasterIdLst>
  <p:sldIdLst>
    <p:sldId id="257" r:id="rId3"/>
    <p:sldId id="358" r:id="rId4"/>
    <p:sldId id="359" r:id="rId5"/>
    <p:sldId id="360" r:id="rId6"/>
    <p:sldId id="313" r:id="rId7"/>
    <p:sldId id="317" r:id="rId8"/>
    <p:sldId id="361" r:id="rId9"/>
    <p:sldId id="355" r:id="rId10"/>
    <p:sldId id="272" r:id="rId11"/>
    <p:sldId id="362" r:id="rId12"/>
    <p:sldId id="278" r:id="rId13"/>
    <p:sldId id="260" r:id="rId14"/>
    <p:sldId id="311" r:id="rId15"/>
    <p:sldId id="273" r:id="rId16"/>
    <p:sldId id="256" r:id="rId17"/>
    <p:sldId id="363" r:id="rId18"/>
    <p:sldId id="364" r:id="rId19"/>
    <p:sldId id="365" r:id="rId20"/>
    <p:sldId id="366" r:id="rId21"/>
    <p:sldId id="367" r:id="rId22"/>
    <p:sldId id="261" r:id="rId23"/>
    <p:sldId id="369" r:id="rId24"/>
    <p:sldId id="370" r:id="rId25"/>
    <p:sldId id="371" r:id="rId26"/>
    <p:sldId id="262" r:id="rId27"/>
    <p:sldId id="282" r:id="rId28"/>
    <p:sldId id="339" r:id="rId29"/>
    <p:sldId id="343" r:id="rId30"/>
    <p:sldId id="330" r:id="rId31"/>
    <p:sldId id="316" r:id="rId32"/>
    <p:sldId id="315" r:id="rId33"/>
    <p:sldId id="344" r:id="rId34"/>
    <p:sldId id="314" r:id="rId35"/>
    <p:sldId id="356" r:id="rId36"/>
    <p:sldId id="324" r:id="rId37"/>
    <p:sldId id="325" r:id="rId38"/>
    <p:sldId id="372" r:id="rId39"/>
    <p:sldId id="320" r:id="rId40"/>
    <p:sldId id="319" r:id="rId41"/>
    <p:sldId id="340" r:id="rId42"/>
    <p:sldId id="345" r:id="rId43"/>
    <p:sldId id="373" r:id="rId44"/>
    <p:sldId id="350" r:id="rId45"/>
    <p:sldId id="348" r:id="rId46"/>
    <p:sldId id="374" r:id="rId47"/>
    <p:sldId id="347" r:id="rId48"/>
    <p:sldId id="349" r:id="rId49"/>
    <p:sldId id="377" r:id="rId50"/>
    <p:sldId id="346" r:id="rId51"/>
    <p:sldId id="351" r:id="rId52"/>
    <p:sldId id="328" r:id="rId53"/>
    <p:sldId id="327" r:id="rId54"/>
    <p:sldId id="321" r:id="rId55"/>
    <p:sldId id="333" r:id="rId56"/>
    <p:sldId id="274" r:id="rId57"/>
    <p:sldId id="259" r:id="rId58"/>
    <p:sldId id="308" r:id="rId59"/>
    <p:sldId id="288" r:id="rId60"/>
    <p:sldId id="326" r:id="rId61"/>
    <p:sldId id="354" r:id="rId62"/>
    <p:sldId id="268" r:id="rId63"/>
    <p:sldId id="293" r:id="rId64"/>
    <p:sldId id="267" r:id="rId65"/>
    <p:sldId id="299" r:id="rId66"/>
    <p:sldId id="300" r:id="rId67"/>
    <p:sldId id="303" r:id="rId68"/>
    <p:sldId id="304" r:id="rId69"/>
    <p:sldId id="269" r:id="rId70"/>
    <p:sldId id="271" r:id="rId71"/>
    <p:sldId id="296" r:id="rId72"/>
    <p:sldId id="312" r:id="rId73"/>
    <p:sldId id="297" r:id="rId74"/>
    <p:sldId id="298" r:id="rId75"/>
    <p:sldId id="378" r:id="rId76"/>
    <p:sldId id="277" r:id="rId77"/>
    <p:sldId id="284" r:id="rId78"/>
    <p:sldId id="285" r:id="rId79"/>
    <p:sldId id="283" r:id="rId80"/>
    <p:sldId id="286" r:id="rId81"/>
    <p:sldId id="357" r:id="rId82"/>
    <p:sldId id="294" r:id="rId83"/>
    <p:sldId id="263" r:id="rId84"/>
    <p:sldId id="270" r:id="rId85"/>
    <p:sldId id="309" r:id="rId86"/>
    <p:sldId id="310" r:id="rId87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 showOutlineIcons="0">
    <p:restoredLeft sz="56124" autoAdjust="0"/>
    <p:restoredTop sz="86431" autoAdjust="0"/>
  </p:normalViewPr>
  <p:slideViewPr>
    <p:cSldViewPr>
      <p:cViewPr>
        <p:scale>
          <a:sx n="40" d="100"/>
          <a:sy n="40" d="100"/>
        </p:scale>
        <p:origin x="-187" y="-29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62" y="23098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76" d="100"/>
        <a:sy n="76" d="100"/>
      </p:scale>
      <p:origin x="0" y="20040"/>
    </p:cViewPr>
  </p:sorterViewPr>
  <p:notesViewPr>
    <p:cSldViewPr>
      <p:cViewPr varScale="1">
        <p:scale>
          <a:sx n="43" d="100"/>
          <a:sy n="43" d="100"/>
        </p:scale>
        <p:origin x="-1421" y="-58"/>
      </p:cViewPr>
      <p:guideLst>
        <p:guide orient="horz" pos="2880"/>
        <p:guide pos="2160"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50" Type="http://schemas.openxmlformats.org/officeDocument/2006/relationships/slide" Target="slides/slide48.xml"/><Relationship Id="rId55" Type="http://schemas.openxmlformats.org/officeDocument/2006/relationships/slide" Target="slides/slide53.xml"/><Relationship Id="rId63" Type="http://schemas.openxmlformats.org/officeDocument/2006/relationships/slide" Target="slides/slide61.xml"/><Relationship Id="rId68" Type="http://schemas.openxmlformats.org/officeDocument/2006/relationships/slide" Target="slides/slide66.xml"/><Relationship Id="rId76" Type="http://schemas.openxmlformats.org/officeDocument/2006/relationships/slide" Target="slides/slide74.xml"/><Relationship Id="rId84" Type="http://schemas.openxmlformats.org/officeDocument/2006/relationships/slide" Target="slides/slide82.xml"/><Relationship Id="rId89" Type="http://schemas.openxmlformats.org/officeDocument/2006/relationships/presProps" Target="presProps.xml"/><Relationship Id="rId7" Type="http://schemas.openxmlformats.org/officeDocument/2006/relationships/slide" Target="slides/slide5.xml"/><Relationship Id="rId71" Type="http://schemas.openxmlformats.org/officeDocument/2006/relationships/slide" Target="slides/slide69.xml"/><Relationship Id="rId92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3" Type="http://schemas.openxmlformats.org/officeDocument/2006/relationships/slide" Target="slides/slide51.xml"/><Relationship Id="rId58" Type="http://schemas.openxmlformats.org/officeDocument/2006/relationships/slide" Target="slides/slide56.xml"/><Relationship Id="rId66" Type="http://schemas.openxmlformats.org/officeDocument/2006/relationships/slide" Target="slides/slide64.xml"/><Relationship Id="rId74" Type="http://schemas.openxmlformats.org/officeDocument/2006/relationships/slide" Target="slides/slide72.xml"/><Relationship Id="rId79" Type="http://schemas.openxmlformats.org/officeDocument/2006/relationships/slide" Target="slides/slide77.xml"/><Relationship Id="rId87" Type="http://schemas.openxmlformats.org/officeDocument/2006/relationships/slide" Target="slides/slide85.xml"/><Relationship Id="rId5" Type="http://schemas.openxmlformats.org/officeDocument/2006/relationships/slide" Target="slides/slide3.xml"/><Relationship Id="rId61" Type="http://schemas.openxmlformats.org/officeDocument/2006/relationships/slide" Target="slides/slide59.xml"/><Relationship Id="rId82" Type="http://schemas.openxmlformats.org/officeDocument/2006/relationships/slide" Target="slides/slide80.xml"/><Relationship Id="rId90" Type="http://schemas.openxmlformats.org/officeDocument/2006/relationships/viewProps" Target="viewProps.xml"/><Relationship Id="rId19" Type="http://schemas.openxmlformats.org/officeDocument/2006/relationships/slide" Target="slides/slide1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56" Type="http://schemas.openxmlformats.org/officeDocument/2006/relationships/slide" Target="slides/slide54.xml"/><Relationship Id="rId64" Type="http://schemas.openxmlformats.org/officeDocument/2006/relationships/slide" Target="slides/slide62.xml"/><Relationship Id="rId69" Type="http://schemas.openxmlformats.org/officeDocument/2006/relationships/slide" Target="slides/slide67.xml"/><Relationship Id="rId77" Type="http://schemas.openxmlformats.org/officeDocument/2006/relationships/slide" Target="slides/slide75.xml"/><Relationship Id="rId8" Type="http://schemas.openxmlformats.org/officeDocument/2006/relationships/slide" Target="slides/slide6.xml"/><Relationship Id="rId51" Type="http://schemas.openxmlformats.org/officeDocument/2006/relationships/slide" Target="slides/slide49.xml"/><Relationship Id="rId72" Type="http://schemas.openxmlformats.org/officeDocument/2006/relationships/slide" Target="slides/slide70.xml"/><Relationship Id="rId80" Type="http://schemas.openxmlformats.org/officeDocument/2006/relationships/slide" Target="slides/slide78.xml"/><Relationship Id="rId85" Type="http://schemas.openxmlformats.org/officeDocument/2006/relationships/slide" Target="slides/slide83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59" Type="http://schemas.openxmlformats.org/officeDocument/2006/relationships/slide" Target="slides/slide57.xml"/><Relationship Id="rId67" Type="http://schemas.openxmlformats.org/officeDocument/2006/relationships/slide" Target="slides/slide65.xml"/><Relationship Id="rId20" Type="http://schemas.openxmlformats.org/officeDocument/2006/relationships/slide" Target="slides/slide18.xml"/><Relationship Id="rId41" Type="http://schemas.openxmlformats.org/officeDocument/2006/relationships/slide" Target="slides/slide39.xml"/><Relationship Id="rId54" Type="http://schemas.openxmlformats.org/officeDocument/2006/relationships/slide" Target="slides/slide52.xml"/><Relationship Id="rId62" Type="http://schemas.openxmlformats.org/officeDocument/2006/relationships/slide" Target="slides/slide60.xml"/><Relationship Id="rId70" Type="http://schemas.openxmlformats.org/officeDocument/2006/relationships/slide" Target="slides/slide68.xml"/><Relationship Id="rId75" Type="http://schemas.openxmlformats.org/officeDocument/2006/relationships/slide" Target="slides/slide73.xml"/><Relationship Id="rId83" Type="http://schemas.openxmlformats.org/officeDocument/2006/relationships/slide" Target="slides/slide81.xml"/><Relationship Id="rId88" Type="http://schemas.openxmlformats.org/officeDocument/2006/relationships/notesMaster" Target="notesMasters/notesMaster1.xml"/><Relationship Id="rId9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Relationship Id="rId57" Type="http://schemas.openxmlformats.org/officeDocument/2006/relationships/slide" Target="slides/slide55.xml"/><Relationship Id="rId10" Type="http://schemas.openxmlformats.org/officeDocument/2006/relationships/slide" Target="slides/slide8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slide" Target="slides/slide50.xml"/><Relationship Id="rId60" Type="http://schemas.openxmlformats.org/officeDocument/2006/relationships/slide" Target="slides/slide58.xml"/><Relationship Id="rId65" Type="http://schemas.openxmlformats.org/officeDocument/2006/relationships/slide" Target="slides/slide63.xml"/><Relationship Id="rId73" Type="http://schemas.openxmlformats.org/officeDocument/2006/relationships/slide" Target="slides/slide71.xml"/><Relationship Id="rId78" Type="http://schemas.openxmlformats.org/officeDocument/2006/relationships/slide" Target="slides/slide76.xml"/><Relationship Id="rId81" Type="http://schemas.openxmlformats.org/officeDocument/2006/relationships/slide" Target="slides/slide79.xml"/><Relationship Id="rId86" Type="http://schemas.openxmlformats.org/officeDocument/2006/relationships/slide" Target="slides/slide84.xml"/><Relationship Id="rId4" Type="http://schemas.openxmlformats.org/officeDocument/2006/relationships/slide" Target="slides/slide2.xml"/><Relationship Id="rId9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0D93C92-C754-4821-92D7-3F552C668FEC}" type="datetimeFigureOut">
              <a:rPr lang="en-US" smtClean="0"/>
              <a:pPr/>
              <a:t>7/6/2008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3BABA86-F6AD-4DB9-90AB-0F5416080C49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BABA86-F6AD-4DB9-90AB-0F5416080C49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BABA86-F6AD-4DB9-90AB-0F5416080C49}" type="slidenum">
              <a:rPr lang="en-US" smtClean="0"/>
              <a:pPr/>
              <a:t>55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gradFill rotWithShape="0">
          <a:gsLst>
            <a:gs pos="0">
              <a:schemeClr val="bg2"/>
            </a:gs>
            <a:gs pos="50000">
              <a:schemeClr val="bg1"/>
            </a:gs>
            <a:gs pos="100000">
              <a:schemeClr val="bg2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74" name="Group 2"/>
          <p:cNvGrpSpPr>
            <a:grpSpLocks/>
          </p:cNvGrpSpPr>
          <p:nvPr/>
        </p:nvGrpSpPr>
        <p:grpSpPr bwMode="auto">
          <a:xfrm>
            <a:off x="0" y="0"/>
            <a:ext cx="1828800" cy="6856413"/>
            <a:chOff x="0" y="0"/>
            <a:chExt cx="1152" cy="4319"/>
          </a:xfrm>
        </p:grpSpPr>
        <p:sp>
          <p:nvSpPr>
            <p:cNvPr id="3075" name="Rectangle 3"/>
            <p:cNvSpPr>
              <a:spLocks noChangeArrowheads="1"/>
            </p:cNvSpPr>
            <p:nvPr/>
          </p:nvSpPr>
          <p:spPr bwMode="auto">
            <a:xfrm>
              <a:off x="0" y="0"/>
              <a:ext cx="1152" cy="1026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accent1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lIns="92075" tIns="46038" rIns="92075" bIns="46038" anchor="ctr"/>
            <a:lstStyle/>
            <a:p>
              <a:pPr eaLnBrk="0" hangingPunct="0">
                <a:spcBef>
                  <a:spcPct val="50000"/>
                </a:spcBef>
              </a:pPr>
              <a:endParaRPr lang="en-US"/>
            </a:p>
          </p:txBody>
        </p:sp>
        <p:sp>
          <p:nvSpPr>
            <p:cNvPr id="3076" name="Rectangle 4"/>
            <p:cNvSpPr>
              <a:spLocks noChangeArrowheads="1"/>
            </p:cNvSpPr>
            <p:nvPr/>
          </p:nvSpPr>
          <p:spPr bwMode="auto">
            <a:xfrm>
              <a:off x="0" y="2400"/>
              <a:ext cx="1152" cy="1919"/>
            </a:xfrm>
            <a:prstGeom prst="rect">
              <a:avLst/>
            </a:prstGeom>
            <a:gradFill rotWithShape="0">
              <a:gsLst>
                <a:gs pos="0">
                  <a:schemeClr val="accent1"/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lIns="92075" tIns="46038" rIns="92075" bIns="46038" anchor="ctr"/>
            <a:lstStyle/>
            <a:p>
              <a:pPr eaLnBrk="0" hangingPunct="0">
                <a:spcBef>
                  <a:spcPct val="50000"/>
                </a:spcBef>
              </a:pPr>
              <a:endParaRPr lang="en-US"/>
            </a:p>
          </p:txBody>
        </p:sp>
        <p:pic>
          <p:nvPicPr>
            <p:cNvPr id="3077" name="Picture 5"/>
            <p:cNvPicPr>
              <a:picLocks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0" y="1028"/>
              <a:ext cx="1152" cy="14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  <p:sp>
        <p:nvSpPr>
          <p:cNvPr id="3083" name="Rectangle 11"/>
          <p:cNvSpPr>
            <a:spLocks noGrp="1" noChangeArrowheads="1"/>
          </p:cNvSpPr>
          <p:nvPr>
            <p:ph type="ctrTitle" sz="quarter"/>
          </p:nvPr>
        </p:nvSpPr>
        <p:spPr>
          <a:xfrm>
            <a:off x="1905000" y="1676400"/>
            <a:ext cx="6934200" cy="2116138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084" name="Rectangle 12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911350" y="3968750"/>
            <a:ext cx="6400800" cy="1752600"/>
          </a:xfrm>
        </p:spPr>
        <p:txBody>
          <a:bodyPr/>
          <a:lstStyle>
            <a:lvl1pPr marL="0" indent="0">
              <a:buFont typeface="Symbol" pitchFamily="18" charset="2"/>
              <a:buNone/>
              <a:defRPr/>
            </a:lvl1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3085" name="Rectangle 13"/>
          <p:cNvSpPr>
            <a:spLocks noGrp="1" noChangeArrowheads="1"/>
          </p:cNvSpPr>
          <p:nvPr>
            <p:ph type="dt" sz="quarter" idx="2"/>
          </p:nvPr>
        </p:nvSpPr>
        <p:spPr>
          <a:xfrm>
            <a:off x="1828800" y="64008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086" name="Rectangle 14"/>
          <p:cNvSpPr>
            <a:spLocks noGrp="1" noChangeArrowheads="1"/>
          </p:cNvSpPr>
          <p:nvPr>
            <p:ph type="ftr" sz="quarter" idx="3"/>
          </p:nvPr>
        </p:nvSpPr>
        <p:spPr>
          <a:xfrm>
            <a:off x="3962400" y="64008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087" name="Rectangle 15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9124438F-9583-4B03-AD4D-276EE2892F60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6C3B956-8669-4D8F-B023-CC30EFE3CE5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48500" y="304800"/>
            <a:ext cx="1943100" cy="57912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19200" y="304800"/>
            <a:ext cx="5676900" cy="57912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4947633-7EAF-4B99-ADE7-8572FD53C52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0F0786-8FF3-4950-A57F-9A339318242B}" type="datetimeFigureOut">
              <a:rPr lang="en-US" smtClean="0"/>
              <a:pPr/>
              <a:t>7/6/2008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55A7DC-6868-48FA-8643-E6B0720F274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0F0786-8FF3-4950-A57F-9A339318242B}" type="datetimeFigureOut">
              <a:rPr lang="en-US" smtClean="0"/>
              <a:pPr/>
              <a:t>7/6/2008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55A7DC-6868-48FA-8643-E6B0720F274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0F0786-8FF3-4950-A57F-9A339318242B}" type="datetimeFigureOut">
              <a:rPr lang="en-US" smtClean="0"/>
              <a:pPr/>
              <a:t>7/6/2008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55A7DC-6868-48FA-8643-E6B0720F274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0F0786-8FF3-4950-A57F-9A339318242B}" type="datetimeFigureOut">
              <a:rPr lang="en-US" smtClean="0"/>
              <a:pPr/>
              <a:t>7/6/2008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55A7DC-6868-48FA-8643-E6B0720F274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0F0786-8FF3-4950-A57F-9A339318242B}" type="datetimeFigureOut">
              <a:rPr lang="en-US" smtClean="0"/>
              <a:pPr/>
              <a:t>7/6/2008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55A7DC-6868-48FA-8643-E6B0720F274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0F0786-8FF3-4950-A57F-9A339318242B}" type="datetimeFigureOut">
              <a:rPr lang="en-US" smtClean="0"/>
              <a:pPr/>
              <a:t>7/6/2008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55A7DC-6868-48FA-8643-E6B0720F274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0F0786-8FF3-4950-A57F-9A339318242B}" type="datetimeFigureOut">
              <a:rPr lang="en-US" smtClean="0"/>
              <a:pPr/>
              <a:t>7/6/2008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55A7DC-6868-48FA-8643-E6B0720F274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0F0786-8FF3-4950-A57F-9A339318242B}" type="datetimeFigureOut">
              <a:rPr lang="en-US" smtClean="0"/>
              <a:pPr/>
              <a:t>7/6/2008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55A7DC-6868-48FA-8643-E6B0720F274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EC1E0CE-90F4-44F5-9513-72F4FC61598C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0F0786-8FF3-4950-A57F-9A339318242B}" type="datetimeFigureOut">
              <a:rPr lang="en-US" smtClean="0"/>
              <a:pPr/>
              <a:t>7/6/2008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55A7DC-6868-48FA-8643-E6B0720F274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0F0786-8FF3-4950-A57F-9A339318242B}" type="datetimeFigureOut">
              <a:rPr lang="en-US" smtClean="0"/>
              <a:pPr/>
              <a:t>7/6/2008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55A7DC-6868-48FA-8643-E6B0720F274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0F0786-8FF3-4950-A57F-9A339318242B}" type="datetimeFigureOut">
              <a:rPr lang="en-US" smtClean="0"/>
              <a:pPr/>
              <a:t>7/6/2008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55A7DC-6868-48FA-8643-E6B0720F274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A544417-1D4D-43F6-8884-EC1562FA7FEF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19200" y="1600200"/>
            <a:ext cx="3810000" cy="4495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81600" y="1600200"/>
            <a:ext cx="3810000" cy="4495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BECBAFB-F48C-4F28-A9D4-B44156D8C33D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5F36641-6788-4AEA-80BC-B1D1849D848C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0EC0F88-5137-4757-A7A8-5589C50C1B7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A664541-0CDD-4D6F-9DB8-6B9525F88630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9096E1A-C83F-437A-AF00-D4B079128340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2DD4E85-3DF7-40A4-8E05-81B5E757A63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/>
            </a:gs>
            <a:gs pos="100000">
              <a:schemeClr val="bg2"/>
            </a:gs>
          </a:gsLst>
          <a:path path="shape">
            <a:fillToRect l="14166" t="5554" r="835" b="77779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50" name="Group 2"/>
          <p:cNvGrpSpPr>
            <a:grpSpLocks/>
          </p:cNvGrpSpPr>
          <p:nvPr/>
        </p:nvGrpSpPr>
        <p:grpSpPr bwMode="auto">
          <a:xfrm>
            <a:off x="0" y="0"/>
            <a:ext cx="1143000" cy="6856413"/>
            <a:chOff x="0" y="0"/>
            <a:chExt cx="720" cy="4319"/>
          </a:xfrm>
        </p:grpSpPr>
        <p:sp>
          <p:nvSpPr>
            <p:cNvPr id="2051" name="Rectangle 3"/>
            <p:cNvSpPr>
              <a:spLocks noChangeArrowheads="1"/>
            </p:cNvSpPr>
            <p:nvPr/>
          </p:nvSpPr>
          <p:spPr bwMode="auto">
            <a:xfrm>
              <a:off x="0" y="0"/>
              <a:ext cx="720" cy="336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accent1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lIns="92075" tIns="46038" rIns="92075" bIns="46038" anchor="ctr"/>
            <a:lstStyle/>
            <a:p>
              <a:pPr eaLnBrk="0" hangingPunct="0">
                <a:spcBef>
                  <a:spcPct val="50000"/>
                </a:spcBef>
              </a:pPr>
              <a:endParaRPr lang="en-US"/>
            </a:p>
          </p:txBody>
        </p:sp>
        <p:sp>
          <p:nvSpPr>
            <p:cNvPr id="2052" name="Rectangle 4"/>
            <p:cNvSpPr>
              <a:spLocks noChangeArrowheads="1"/>
            </p:cNvSpPr>
            <p:nvPr/>
          </p:nvSpPr>
          <p:spPr bwMode="auto">
            <a:xfrm>
              <a:off x="0" y="2016"/>
              <a:ext cx="720" cy="2303"/>
            </a:xfrm>
            <a:prstGeom prst="rect">
              <a:avLst/>
            </a:prstGeom>
            <a:gradFill rotWithShape="0">
              <a:gsLst>
                <a:gs pos="0">
                  <a:schemeClr val="accent1"/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lIns="92075" tIns="46038" rIns="92075" bIns="46038" anchor="ctr"/>
            <a:lstStyle/>
            <a:p>
              <a:pPr eaLnBrk="0" hangingPunct="0">
                <a:spcBef>
                  <a:spcPct val="50000"/>
                </a:spcBef>
              </a:pPr>
              <a:endParaRPr lang="en-US"/>
            </a:p>
          </p:txBody>
        </p:sp>
        <p:pic>
          <p:nvPicPr>
            <p:cNvPr id="2053" name="Picture 5"/>
            <p:cNvPicPr>
              <a:picLocks noChangeArrowheads="1"/>
            </p:cNvPicPr>
            <p:nvPr/>
          </p:nvPicPr>
          <p:blipFill>
            <a:blip r:embed="rId13"/>
            <a:srcRect/>
            <a:stretch>
              <a:fillRect/>
            </a:stretch>
          </p:blipFill>
          <p:spPr bwMode="auto">
            <a:xfrm>
              <a:off x="0" y="312"/>
              <a:ext cx="720" cy="187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  <p:sp>
        <p:nvSpPr>
          <p:cNvPr id="2059" name="Rectangle 11"/>
          <p:cNvSpPr>
            <a:spLocks noGrp="1" noChangeArrowheads="1"/>
          </p:cNvSpPr>
          <p:nvPr>
            <p:ph type="title"/>
          </p:nvPr>
        </p:nvSpPr>
        <p:spPr bwMode="auto">
          <a:xfrm>
            <a:off x="1219200" y="304800"/>
            <a:ext cx="7772400" cy="120650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2060" name="Rectangle 12"/>
          <p:cNvSpPr>
            <a:spLocks noGrp="1" noChangeArrowheads="1"/>
          </p:cNvSpPr>
          <p:nvPr>
            <p:ph type="body" idx="1"/>
          </p:nvPr>
        </p:nvSpPr>
        <p:spPr bwMode="auto">
          <a:xfrm>
            <a:off x="1219200" y="1600200"/>
            <a:ext cx="7772400" cy="449580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2061" name="Rectangle 13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143000" y="6400800"/>
            <a:ext cx="1905000" cy="45720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/>
          </a:p>
        </p:txBody>
      </p:sp>
      <p:sp>
        <p:nvSpPr>
          <p:cNvPr id="2062" name="Rectangle 1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581400" y="6400800"/>
            <a:ext cx="2895600" cy="45720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2063" name="Rectangle 1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239000" y="6400800"/>
            <a:ext cx="1905000" cy="45720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DCFA6ECA-2C9D-4BF2-AD4A-2B7FB7428E40}" type="slidenum">
              <a:rPr lang="en-US"/>
              <a:pPr/>
              <a:t>‹#›</a:t>
            </a:fld>
            <a:endParaRPr lang="en-US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SzPct val="90000"/>
        <a:buFont typeface="Symbol" pitchFamily="18" charset="2"/>
        <a:buChar char="¨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C0F0786-8FF3-4950-A57F-9A339318242B}" type="datetimeFigureOut">
              <a:rPr lang="en-US" smtClean="0"/>
              <a:pPr/>
              <a:t>7/6/2008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F55A7DC-6868-48FA-8643-E6B0720F2746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hyperlink" Target="MEDECO_16_051008.wmv" TargetMode="External"/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8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slideLayout" Target="../slideLayouts/slideLayout2.xml"/><Relationship Id="rId1" Type="http://schemas.openxmlformats.org/officeDocument/2006/relationships/video" Target="file:///C:\POWERPOINT\JennaLynn-Medeco.wmv" TargetMode="External"/></Relationships>
</file>

<file path=ppt/slides/_rels/slide85.xml.rels><?xml version="1.0" encoding="UTF-8" standalone="yes"?>
<Relationships xmlns="http://schemas.openxmlformats.org/package/2006/relationships"><Relationship Id="rId2" Type="http://schemas.openxmlformats.org/officeDocument/2006/relationships/hyperlink" Target="http://www.security.org/" TargetMode="Externa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sz="quarter"/>
          </p:nvPr>
        </p:nvSpPr>
        <p:spPr>
          <a:xfrm>
            <a:off x="1905000" y="381000"/>
            <a:ext cx="6934200" cy="1066800"/>
          </a:xfrm>
        </p:spPr>
        <p:txBody>
          <a:bodyPr/>
          <a:lstStyle/>
          <a:p>
            <a:r>
              <a:rPr lang="en-US" sz="4000" dirty="0" smtClean="0"/>
              <a:t>MEDECO CASE STUDY</a:t>
            </a:r>
            <a:endParaRPr lang="en-US" sz="4000" dirty="0"/>
          </a:p>
        </p:txBody>
      </p:sp>
      <p:sp>
        <p:nvSpPr>
          <p:cNvPr id="3" name="Subtitle 2"/>
          <p:cNvSpPr>
            <a:spLocks noGrp="1"/>
          </p:cNvSpPr>
          <p:nvPr>
            <p:ph type="subTitle" sz="quarter" idx="1"/>
          </p:nvPr>
        </p:nvSpPr>
        <p:spPr>
          <a:xfrm>
            <a:off x="2209800" y="4038600"/>
            <a:ext cx="6400800" cy="990600"/>
          </a:xfrm>
        </p:spPr>
        <p:txBody>
          <a:bodyPr/>
          <a:lstStyle/>
          <a:p>
            <a:r>
              <a:rPr lang="en-US" sz="4400" dirty="0" smtClean="0"/>
              <a:t>Cracking One of the Most Secure Locks in America</a:t>
            </a:r>
          </a:p>
          <a:p>
            <a:pPr>
              <a:spcBef>
                <a:spcPts val="1200"/>
              </a:spcBef>
            </a:pPr>
            <a:r>
              <a:rPr lang="en-US" sz="2400" dirty="0" smtClean="0"/>
              <a:t>Lessons learned from embedded design deficiencies, a failure of imagination, and a failure to connect the dots, and a belief in invincibility</a:t>
            </a:r>
            <a:endParaRPr lang="en-US" sz="4400" dirty="0"/>
          </a:p>
        </p:txBody>
      </p:sp>
      <p:pic>
        <p:nvPicPr>
          <p:cNvPr id="4" name="Picture 3" descr="white-house-picture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05000" y="1524000"/>
            <a:ext cx="3352800" cy="2166922"/>
          </a:xfrm>
          <a:prstGeom prst="rect">
            <a:avLst/>
          </a:prstGeom>
        </p:spPr>
      </p:pic>
      <p:pic>
        <p:nvPicPr>
          <p:cNvPr id="5" name="Picture 4" descr="PENTAGON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62600" y="1524000"/>
            <a:ext cx="3232727" cy="2133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MEDECO LOCKS: </a:t>
            </a:r>
            <a:br>
              <a:rPr lang="en-US" dirty="0" smtClean="0"/>
            </a:br>
            <a:r>
              <a:rPr lang="en-US" dirty="0" smtClean="0"/>
              <a:t>Why are they Secure?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2 shear lines and sidebar for Biaxial</a:t>
            </a:r>
          </a:p>
          <a:p>
            <a:r>
              <a:rPr lang="en-US" dirty="0" smtClean="0"/>
              <a:t>3 independent security layers: m3</a:t>
            </a:r>
          </a:p>
          <a:p>
            <a:r>
              <a:rPr lang="en-US" dirty="0" smtClean="0"/>
              <a:t>Pins = 3 rotation angles, 6 permutations</a:t>
            </a:r>
          </a:p>
          <a:p>
            <a:r>
              <a:rPr lang="en-US" dirty="0" smtClean="0"/>
              <a:t>Physical pin manipulation difficult</a:t>
            </a:r>
          </a:p>
          <a:p>
            <a:r>
              <a:rPr lang="en-US" dirty="0" smtClean="0"/>
              <a:t>False gates and mushroom pins</a:t>
            </a:r>
          </a:p>
          <a:p>
            <a:r>
              <a:rPr lang="en-US" dirty="0" smtClean="0"/>
              <a:t>ARX special anti-pick pins</a:t>
            </a:r>
          </a:p>
          <a:p>
            <a:r>
              <a:rPr lang="en-US" dirty="0" smtClean="0"/>
              <a:t>High tolerance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MEDECO LOCKS: </a:t>
            </a:r>
            <a:br>
              <a:rPr lang="en-US" dirty="0" smtClean="0"/>
            </a:br>
            <a:r>
              <a:rPr lang="en-US" dirty="0" smtClean="0"/>
              <a:t>3 Independent Security Layers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Layer 1: PIN TUMBLERS to shear line</a:t>
            </a:r>
          </a:p>
          <a:p>
            <a:r>
              <a:rPr lang="en-US" dirty="0" smtClean="0"/>
              <a:t>Layer 2: SIDEBAR: 3 angles x 2 positions</a:t>
            </a:r>
          </a:p>
          <a:p>
            <a:r>
              <a:rPr lang="en-US" dirty="0" smtClean="0"/>
              <a:t>Layer 3: SLIDER – 26 positions</a:t>
            </a:r>
          </a:p>
          <a:p>
            <a:r>
              <a:rPr lang="en-US" dirty="0" smtClean="0"/>
              <a:t>TO OPEN:</a:t>
            </a:r>
          </a:p>
          <a:p>
            <a:pPr lvl="1"/>
            <a:r>
              <a:rPr lang="en-US" dirty="0" smtClean="0"/>
              <a:t>Lift the pins to shear line</a:t>
            </a:r>
          </a:p>
          <a:p>
            <a:pPr lvl="1"/>
            <a:r>
              <a:rPr lang="en-US" dirty="0" smtClean="0"/>
              <a:t>Rotate each pin individually	</a:t>
            </a:r>
          </a:p>
          <a:p>
            <a:pPr lvl="1"/>
            <a:r>
              <a:rPr lang="en-US" dirty="0" smtClean="0"/>
              <a:t>Move the slider to correct position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HIGH SECURITY LOCKS: Why Important?	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Protect Critical Infrastructure, high value targets</a:t>
            </a:r>
          </a:p>
          <a:p>
            <a:r>
              <a:rPr lang="en-US" dirty="0" smtClean="0"/>
              <a:t>Stringent security requirements</a:t>
            </a:r>
          </a:p>
          <a:p>
            <a:r>
              <a:rPr lang="en-US" dirty="0" smtClean="0"/>
              <a:t>High security Standards </a:t>
            </a:r>
          </a:p>
          <a:p>
            <a:r>
              <a:rPr lang="en-US" dirty="0" smtClean="0"/>
              <a:t>Threat level is higher</a:t>
            </a:r>
          </a:p>
          <a:p>
            <a:r>
              <a:rPr lang="en-US" dirty="0" smtClean="0"/>
              <a:t>Protect against Forced, Covert entry</a:t>
            </a:r>
          </a:p>
          <a:p>
            <a:r>
              <a:rPr lang="en-US" dirty="0" smtClean="0"/>
              <a:t>Protect keys from compromise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MEDECO TWISTING PINS:</a:t>
            </a:r>
            <a:br>
              <a:rPr lang="en-US" dirty="0" smtClean="0"/>
            </a:br>
            <a:r>
              <a:rPr lang="en-US" dirty="0" smtClean="0"/>
              <a:t>3 Angles + 2 Positions</a:t>
            </a:r>
            <a:endParaRPr lang="en-US" dirty="0"/>
          </a:p>
        </p:txBody>
      </p:sp>
      <p:pic>
        <p:nvPicPr>
          <p:cNvPr id="4" name="Content Placeholder 3" descr="MEDECO_DECODE_ANGLES_400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371600" y="2209800"/>
            <a:ext cx="6996981" cy="18542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SECURITY  CONCEPTS: Sidebar IS Medeco Security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GM locks, 1935, Medeco re-invented</a:t>
            </a:r>
          </a:p>
          <a:p>
            <a:r>
              <a:rPr lang="en-US" dirty="0" smtClean="0"/>
              <a:t>Heart of Medeco security and patents</a:t>
            </a:r>
          </a:p>
          <a:p>
            <a:r>
              <a:rPr lang="en-US" dirty="0" smtClean="0"/>
              <a:t>Independent and parallel security layer</a:t>
            </a:r>
          </a:p>
          <a:p>
            <a:r>
              <a:rPr lang="en-US" dirty="0" smtClean="0"/>
              <a:t>Integrated pin: lift and rotate to align</a:t>
            </a:r>
          </a:p>
          <a:p>
            <a:r>
              <a:rPr lang="en-US" dirty="0" smtClean="0"/>
              <a:t>Sidebar blocks plug rotation</a:t>
            </a:r>
          </a:p>
          <a:p>
            <a:r>
              <a:rPr lang="en-US" dirty="0" smtClean="0"/>
              <a:t>Pins block manipulation of pins for rotation to set angles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sz="quarter"/>
          </p:nvPr>
        </p:nvSpPr>
        <p:spPr>
          <a:xfrm>
            <a:off x="1981200" y="457200"/>
            <a:ext cx="6934200" cy="2116138"/>
          </a:xfrm>
        </p:spPr>
        <p:txBody>
          <a:bodyPr/>
          <a:lstStyle/>
          <a:p>
            <a:r>
              <a:rPr lang="en-US" dirty="0" smtClean="0"/>
              <a:t>STORY OF LOCKS, LIES, and HIGH INSECURITY</a:t>
            </a:r>
            <a:endParaRPr lang="en-US" dirty="0"/>
          </a:p>
        </p:txBody>
      </p:sp>
      <p:sp>
        <p:nvSpPr>
          <p:cNvPr id="4" name="Subtitle 3"/>
          <p:cNvSpPr>
            <a:spLocks noGrp="1"/>
          </p:cNvSpPr>
          <p:nvPr>
            <p:ph type="subTitle" sz="quarter" idx="1"/>
          </p:nvPr>
        </p:nvSpPr>
        <p:spPr>
          <a:xfrm>
            <a:off x="1905000" y="2362200"/>
            <a:ext cx="6400800" cy="3962400"/>
          </a:xfrm>
        </p:spPr>
        <p:txBody>
          <a:bodyPr/>
          <a:lstStyle/>
          <a:p>
            <a:r>
              <a:rPr lang="en-US" dirty="0" smtClean="0"/>
              <a:t>Dominant high security lock maker</a:t>
            </a:r>
          </a:p>
          <a:p>
            <a:r>
              <a:rPr lang="en-US" dirty="0" smtClean="0"/>
              <a:t>40 year history of security</a:t>
            </a:r>
          </a:p>
          <a:p>
            <a:r>
              <a:rPr lang="en-US" dirty="0" smtClean="0"/>
              <a:t>Many expert attempts to crack with limited success, complicated tools</a:t>
            </a:r>
          </a:p>
          <a:p>
            <a:r>
              <a:rPr lang="en-US" dirty="0" smtClean="0"/>
              <a:t>Misstatements and disinformation</a:t>
            </a:r>
          </a:p>
          <a:p>
            <a:r>
              <a:rPr lang="en-US" dirty="0" smtClean="0"/>
              <a:t>18 month research project results:</a:t>
            </a:r>
          </a:p>
          <a:p>
            <a:r>
              <a:rPr lang="en-US" dirty="0" smtClean="0"/>
              <a:t>	Total compromise of security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PLUG AND SIDEBAR: </a:t>
            </a:r>
            <a:br>
              <a:rPr lang="en-US" dirty="0" smtClean="0"/>
            </a:br>
            <a:r>
              <a:rPr lang="en-US" dirty="0" smtClean="0"/>
              <a:t>All pins aligned</a:t>
            </a:r>
            <a:endParaRPr lang="en-US" dirty="0"/>
          </a:p>
        </p:txBody>
      </p:sp>
      <p:pic>
        <p:nvPicPr>
          <p:cNvPr id="4" name="Content Placeholder 3" descr="12_THEORY_00_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524000" y="2133600"/>
            <a:ext cx="6781800" cy="2276719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SIDEBAR RETRACTED</a:t>
            </a:r>
            <a:endParaRPr lang="en-US" dirty="0"/>
          </a:p>
        </p:txBody>
      </p:sp>
      <p:pic>
        <p:nvPicPr>
          <p:cNvPr id="4" name="Content Placeholder 3" descr="12_THEORY_10_400_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371600" y="1905000"/>
            <a:ext cx="7288696" cy="33528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PLUG AND SIDEBAR: Locked</a:t>
            </a:r>
            <a:endParaRPr lang="en-US" dirty="0"/>
          </a:p>
        </p:txBody>
      </p:sp>
      <p:pic>
        <p:nvPicPr>
          <p:cNvPr id="4" name="Content Placeholder 3" descr="12_THEORY_16_400_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447800" y="2133600"/>
            <a:ext cx="7158182" cy="23622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MEDECO CASE HISTORY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Exploited vulnerabilities</a:t>
            </a:r>
          </a:p>
          <a:p>
            <a:r>
              <a:rPr lang="en-US" dirty="0" smtClean="0"/>
              <a:t>Reverse engineer sidebar codes</a:t>
            </a:r>
          </a:p>
          <a:p>
            <a:r>
              <a:rPr lang="en-US" dirty="0" smtClean="0"/>
              <a:t>Analyze what constitutes security</a:t>
            </a:r>
          </a:p>
          <a:p>
            <a:r>
              <a:rPr lang="en-US" dirty="0" smtClean="0"/>
              <a:t>Analyze critical tolerances</a:t>
            </a:r>
          </a:p>
          <a:p>
            <a:r>
              <a:rPr lang="en-US" dirty="0" smtClean="0"/>
              <a:t>Analyze key control issues</a:t>
            </a:r>
          </a:p>
          <a:p>
            <a:r>
              <a:rPr lang="en-US" dirty="0" smtClean="0"/>
              <a:t>Analyze design enhancements for new generations of locks: Biaxial and m3 and Bilevel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MEDECO PRESENTATION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HIGH SECURITY LOCKS</a:t>
            </a:r>
          </a:p>
          <a:p>
            <a:pPr lvl="1"/>
            <a:r>
              <a:rPr lang="en-US" dirty="0" smtClean="0"/>
              <a:t>Attack methodology</a:t>
            </a:r>
          </a:p>
          <a:p>
            <a:r>
              <a:rPr lang="en-US" dirty="0" smtClean="0"/>
              <a:t>MEDECO LOCKS</a:t>
            </a:r>
          </a:p>
          <a:p>
            <a:pPr lvl="1"/>
            <a:r>
              <a:rPr lang="en-US" dirty="0" smtClean="0"/>
              <a:t>High security: Why secure?</a:t>
            </a:r>
          </a:p>
          <a:p>
            <a:pPr lvl="1"/>
            <a:r>
              <a:rPr lang="en-US" dirty="0" smtClean="0"/>
              <a:t>Sidebar  IS security</a:t>
            </a:r>
          </a:p>
          <a:p>
            <a:pPr lvl="1"/>
            <a:r>
              <a:rPr lang="en-US" dirty="0" smtClean="0"/>
              <a:t>Case history</a:t>
            </a:r>
          </a:p>
          <a:p>
            <a:pPr lvl="1"/>
            <a:r>
              <a:rPr lang="en-US" dirty="0" smtClean="0"/>
              <a:t>ID Vulnerabilities</a:t>
            </a:r>
          </a:p>
          <a:p>
            <a:pPr lvl="1"/>
            <a:r>
              <a:rPr lang="en-US" dirty="0" smtClean="0"/>
              <a:t>Codes</a:t>
            </a:r>
          </a:p>
          <a:p>
            <a:pPr lvl="1"/>
            <a:endParaRPr lang="en-US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DESIGN = VULNERABILITIES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Basic design: sidebar legs + gates</a:t>
            </a:r>
          </a:p>
          <a:p>
            <a:pPr lvl="1"/>
            <a:r>
              <a:rPr lang="en-US" dirty="0" smtClean="0"/>
              <a:t>How they work: leg + gate interface</a:t>
            </a:r>
          </a:p>
          <a:p>
            <a:pPr lvl="1"/>
            <a:r>
              <a:rPr lang="en-US" dirty="0" smtClean="0"/>
              <a:t>Tolerance of gates</a:t>
            </a:r>
          </a:p>
          <a:p>
            <a:r>
              <a:rPr lang="en-US" dirty="0" smtClean="0"/>
              <a:t>Biaxial code designation</a:t>
            </a:r>
          </a:p>
          <a:p>
            <a:r>
              <a:rPr lang="en-US" dirty="0" smtClean="0"/>
              <a:t>Biaxial pin design: aft position decoding</a:t>
            </a:r>
          </a:p>
          <a:p>
            <a:r>
              <a:rPr lang="en-US" dirty="0" smtClean="0"/>
              <a:t>M3 slider: geometry</a:t>
            </a:r>
          </a:p>
          <a:p>
            <a:r>
              <a:rPr lang="en-US" dirty="0" smtClean="0"/>
              <a:t>M3 keyway design</a:t>
            </a:r>
          </a:p>
          <a:p>
            <a:r>
              <a:rPr lang="en-US" dirty="0" smtClean="0"/>
              <a:t>Deadbolt design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MEDECO HISTORY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Dominant high security lock maker in U.S.</a:t>
            </a:r>
          </a:p>
          <a:p>
            <a:r>
              <a:rPr lang="en-US" dirty="0" smtClean="0"/>
              <a:t>Owns 70+ Percent of U.S. high security market for commercial and government</a:t>
            </a:r>
          </a:p>
          <a:p>
            <a:r>
              <a:rPr lang="en-US" dirty="0" smtClean="0"/>
              <a:t>Major government contracts</a:t>
            </a:r>
          </a:p>
          <a:p>
            <a:r>
              <a:rPr lang="en-US" dirty="0" smtClean="0"/>
              <a:t>In UK, France, Europe, South America</a:t>
            </a:r>
          </a:p>
          <a:p>
            <a:r>
              <a:rPr lang="en-US" dirty="0" smtClean="0"/>
              <a:t>Relied upon for highest security everywhere</a:t>
            </a:r>
          </a:p>
          <a:p>
            <a:r>
              <a:rPr lang="en-US" dirty="0" smtClean="0"/>
              <a:t>Considered almost invincible by experts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CRACKING MEDECO LOCKS: </a:t>
            </a:r>
            <a:r>
              <a:rPr lang="en-US" sz="2800" dirty="0" smtClean="0"/>
              <a:t>Exploit Design Features and System Parameters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Codes: design, progression</a:t>
            </a:r>
          </a:p>
          <a:p>
            <a:r>
              <a:rPr lang="en-US" dirty="0" smtClean="0"/>
              <a:t>Key bitting design: double-cutting</a:t>
            </a:r>
          </a:p>
          <a:p>
            <a:r>
              <a:rPr lang="en-US" dirty="0" smtClean="0"/>
              <a:t>Keying rules: Extrapolation of the TMK</a:t>
            </a:r>
          </a:p>
          <a:p>
            <a:pPr lvl="1"/>
            <a:r>
              <a:rPr lang="en-US" dirty="0" smtClean="0"/>
              <a:t>Medeco master and non-master key systems</a:t>
            </a:r>
          </a:p>
          <a:p>
            <a:r>
              <a:rPr lang="en-US" dirty="0" smtClean="0"/>
              <a:t>Tolerances: 20 degree rotation</a:t>
            </a:r>
          </a:p>
          <a:p>
            <a:pPr lvl="1"/>
            <a:r>
              <a:rPr lang="en-US" dirty="0" smtClean="0"/>
              <a:t>Sidebar leg – true gate tolerance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CRACKING MEDECO LOCKS: </a:t>
            </a:r>
            <a:r>
              <a:rPr lang="en-US" sz="2800" dirty="0" smtClean="0"/>
              <a:t>Exploit Design Features and System Parameters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Interaction of critical components and locking systems: Sidebar leg – gate</a:t>
            </a:r>
          </a:p>
          <a:p>
            <a:r>
              <a:rPr lang="en-US" dirty="0" smtClean="0"/>
              <a:t>Keyway and plug design</a:t>
            </a:r>
          </a:p>
          <a:p>
            <a:r>
              <a:rPr lang="en-US" dirty="0" smtClean="0"/>
              <a:t>Slider design and geometry</a:t>
            </a:r>
          </a:p>
          <a:p>
            <a:r>
              <a:rPr lang="en-US" dirty="0" smtClean="0"/>
              <a:t>Wider keyway</a:t>
            </a:r>
            <a:endParaRPr lang="en-US" dirty="0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MEDECO CODEBOOK: </a:t>
            </a:r>
            <a:br>
              <a:rPr lang="en-US" dirty="0" smtClean="0"/>
            </a:br>
            <a:r>
              <a:rPr lang="en-US" dirty="0" smtClean="0"/>
              <a:t>At the heart of security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All locksmiths worldwide must use</a:t>
            </a:r>
          </a:p>
          <a:p>
            <a:r>
              <a:rPr lang="en-US" dirty="0" smtClean="0"/>
              <a:t>All non-master keyed systems</a:t>
            </a:r>
          </a:p>
          <a:p>
            <a:r>
              <a:rPr lang="en-US" dirty="0" smtClean="0"/>
              <a:t>New codes developed for Biaxial in 1983</a:t>
            </a:r>
          </a:p>
          <a:p>
            <a:r>
              <a:rPr lang="en-US" dirty="0" smtClean="0"/>
              <a:t>Chinese firewall: MK and Non-MK</a:t>
            </a:r>
          </a:p>
          <a:p>
            <a:r>
              <a:rPr lang="en-US" dirty="0" smtClean="0"/>
              <a:t>Codebook defines all sidebar codes</a:t>
            </a:r>
          </a:p>
          <a:p>
            <a:r>
              <a:rPr lang="en-US" dirty="0" smtClean="0"/>
              <a:t>December, 2007: Add 2500 codes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WHY THE MEDECO CASE STUDY IS IMPORTANT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Insight into design of high security locks</a:t>
            </a:r>
          </a:p>
          <a:p>
            <a:r>
              <a:rPr lang="en-US" dirty="0" smtClean="0"/>
              <a:t>Patents are no assurance of security</a:t>
            </a:r>
          </a:p>
          <a:p>
            <a:r>
              <a:rPr lang="en-US" dirty="0" smtClean="0"/>
              <a:t>Appearance of security v. Real World</a:t>
            </a:r>
          </a:p>
          <a:p>
            <a:r>
              <a:rPr lang="en-US" dirty="0" smtClean="0"/>
              <a:t>Undue reliance on Standards</a:t>
            </a:r>
          </a:p>
          <a:p>
            <a:r>
              <a:rPr lang="en-US" dirty="0" smtClean="0"/>
              <a:t>Manufacturer knowledge and Representations</a:t>
            </a:r>
          </a:p>
          <a:p>
            <a:r>
              <a:rPr lang="en-US" dirty="0" smtClean="0"/>
              <a:t>Methodology of attack</a:t>
            </a:r>
          </a:p>
          <a:p>
            <a:r>
              <a:rPr lang="en-US" dirty="0" smtClean="0"/>
              <a:t>More secure lock designs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CONVENTIONAL v. </a:t>
            </a:r>
            <a:br>
              <a:rPr lang="en-US" dirty="0" smtClean="0"/>
            </a:br>
            <a:r>
              <a:rPr lang="en-US" dirty="0" smtClean="0"/>
              <a:t>HIGH SECURITY LOCKS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19200" y="1600200"/>
            <a:ext cx="7772400" cy="4800600"/>
          </a:xfrm>
        </p:spPr>
        <p:txBody>
          <a:bodyPr/>
          <a:lstStyle/>
          <a:p>
            <a:r>
              <a:rPr lang="en-US" dirty="0" smtClean="0"/>
              <a:t>CONVENTIONAL CYLINDERS</a:t>
            </a:r>
          </a:p>
          <a:p>
            <a:pPr lvl="1"/>
            <a:r>
              <a:rPr lang="en-US" dirty="0" smtClean="0"/>
              <a:t>Easy to pick and bump open</a:t>
            </a:r>
          </a:p>
          <a:p>
            <a:pPr lvl="1"/>
            <a:r>
              <a:rPr lang="en-US" dirty="0" smtClean="0"/>
              <a:t>No key control</a:t>
            </a:r>
          </a:p>
          <a:p>
            <a:pPr lvl="1"/>
            <a:r>
              <a:rPr lang="en-US" dirty="0" smtClean="0"/>
              <a:t>Limited forced entry resistance</a:t>
            </a:r>
          </a:p>
          <a:p>
            <a:r>
              <a:rPr lang="en-US" dirty="0" smtClean="0"/>
              <a:t>HIGH SECURITY CYLINDERS</a:t>
            </a:r>
          </a:p>
          <a:p>
            <a:pPr lvl="1"/>
            <a:r>
              <a:rPr lang="en-US" dirty="0" smtClean="0"/>
              <a:t>UL and BHMA/ANSI  Standards</a:t>
            </a:r>
          </a:p>
          <a:p>
            <a:pPr lvl="1"/>
            <a:r>
              <a:rPr lang="en-US" dirty="0" smtClean="0"/>
              <a:t>Higher quality and tolerances</a:t>
            </a:r>
          </a:p>
          <a:p>
            <a:pPr lvl="1"/>
            <a:r>
              <a:rPr lang="en-US" dirty="0" smtClean="0"/>
              <a:t>Resistance to Forced and Covert Entry</a:t>
            </a:r>
          </a:p>
          <a:p>
            <a:pPr lvl="1"/>
            <a:r>
              <a:rPr lang="en-US" dirty="0" smtClean="0"/>
              <a:t>Key control</a:t>
            </a:r>
          </a:p>
          <a:p>
            <a:pPr>
              <a:buNone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QUESTIONS: BYPASS AND REVERSE ENGINEERING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Weakest link in lock to bypass (Medeco)</a:t>
            </a:r>
          </a:p>
          <a:p>
            <a:r>
              <a:rPr lang="en-US" dirty="0" smtClean="0"/>
              <a:t>What locks the lock?</a:t>
            </a:r>
          </a:p>
          <a:p>
            <a:r>
              <a:rPr lang="en-US" dirty="0" smtClean="0"/>
              <a:t>What locking elements lock and in what order. Is there a primary element to bypass?</a:t>
            </a:r>
          </a:p>
          <a:p>
            <a:r>
              <a:rPr lang="en-US" dirty="0" smtClean="0"/>
              <a:t>Result if one layer fails: Can others be compromised?</a:t>
            </a:r>
          </a:p>
          <a:p>
            <a:r>
              <a:rPr lang="en-US" dirty="0" smtClean="0"/>
              <a:t>What intelligence needed to open the lock?</a:t>
            </a:r>
          </a:p>
          <a:p>
            <a:r>
              <a:rPr lang="en-US" dirty="0" smtClean="0"/>
              <a:t>Can Intelligence be simulated?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SYSTEM BYPASS: More Questions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How strong is the sidebar(s) against forced attack</a:t>
            </a:r>
          </a:p>
          <a:p>
            <a:r>
              <a:rPr lang="en-US" dirty="0" smtClean="0"/>
              <a:t>Is the sidebar the only locking system?</a:t>
            </a:r>
          </a:p>
          <a:p>
            <a:r>
              <a:rPr lang="en-US" dirty="0" smtClean="0"/>
              <a:t>What if defeat one of two sidebars or security layers?</a:t>
            </a:r>
          </a:p>
          <a:p>
            <a:r>
              <a:rPr lang="en-US" dirty="0" smtClean="0"/>
              <a:t>Bitting design: spring biased?</a:t>
            </a:r>
          </a:p>
          <a:p>
            <a:r>
              <a:rPr lang="en-US" dirty="0" smtClean="0"/>
              <a:t>Ability to manipulate each pin or slider to set its code?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ATTACKS: Two Primary Rules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“The Key never unlocks the lock”</a:t>
            </a:r>
          </a:p>
          <a:p>
            <a:pPr lvl="1"/>
            <a:r>
              <a:rPr lang="en-US" dirty="0" smtClean="0"/>
              <a:t>Mechanical bypass</a:t>
            </a:r>
          </a:p>
          <a:p>
            <a:r>
              <a:rPr lang="en-US" dirty="0" smtClean="0"/>
              <a:t>Alfred C. Hobbs: “If you can feel one component against the other, you can derive information and open the lock.”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MEDECO PRESENTATION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HIGH SECURITY REQUIREMENTS</a:t>
            </a:r>
          </a:p>
          <a:p>
            <a:pPr lvl="1"/>
            <a:r>
              <a:rPr lang="en-US" dirty="0" smtClean="0"/>
              <a:t>Key control</a:t>
            </a:r>
          </a:p>
          <a:p>
            <a:pPr lvl="1"/>
            <a:r>
              <a:rPr lang="en-US" dirty="0" smtClean="0"/>
              <a:t>Covert and  Surreptitious entry</a:t>
            </a:r>
          </a:p>
          <a:p>
            <a:pPr lvl="1"/>
            <a:r>
              <a:rPr lang="en-US" dirty="0" smtClean="0"/>
              <a:t>Forced entry</a:t>
            </a:r>
          </a:p>
          <a:p>
            <a:r>
              <a:rPr lang="en-US" dirty="0" smtClean="0"/>
              <a:t>RESULTS OF RESEARCH PROJECT</a:t>
            </a:r>
            <a:endParaRPr lang="en-US" dirty="0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METHODS OF ATTACK: High Security Locks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Picking and manipulation of components</a:t>
            </a:r>
          </a:p>
          <a:p>
            <a:r>
              <a:rPr lang="en-US" dirty="0" smtClean="0"/>
              <a:t>Impressioning</a:t>
            </a:r>
          </a:p>
          <a:p>
            <a:r>
              <a:rPr lang="en-US" dirty="0" smtClean="0"/>
              <a:t>Bumping</a:t>
            </a:r>
          </a:p>
          <a:p>
            <a:r>
              <a:rPr lang="en-US" dirty="0" smtClean="0"/>
              <a:t>Vibration and shock</a:t>
            </a:r>
          </a:p>
          <a:p>
            <a:r>
              <a:rPr lang="en-US" dirty="0" smtClean="0"/>
              <a:t>Shim wire decoding (Bluzmanis and Falle)</a:t>
            </a:r>
          </a:p>
          <a:p>
            <a:r>
              <a:rPr lang="en-US" dirty="0" smtClean="0"/>
              <a:t>Borescope and Otoscope decoding</a:t>
            </a:r>
          </a:p>
          <a:p>
            <a:r>
              <a:rPr lang="en-US" dirty="0" smtClean="0"/>
              <a:t>Direct or indirect measurement of critical locking components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ADDITIONAL METHODS OF ATTACK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Split key, use sidebar portion to set code</a:t>
            </a:r>
          </a:p>
          <a:p>
            <a:r>
              <a:rPr lang="en-US" dirty="0" smtClean="0"/>
              <a:t>Simulate sidebar code</a:t>
            </a:r>
          </a:p>
          <a:p>
            <a:r>
              <a:rPr lang="en-US" dirty="0" smtClean="0"/>
              <a:t>Use of key to probe depths and extrapolate</a:t>
            </a:r>
          </a:p>
          <a:p>
            <a:r>
              <a:rPr lang="en-US" dirty="0" smtClean="0"/>
              <a:t>Rights amplification of key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 sz="quarter"/>
          </p:nvPr>
        </p:nvSpPr>
        <p:spPr/>
        <p:txBody>
          <a:bodyPr/>
          <a:lstStyle/>
          <a:p>
            <a:r>
              <a:rPr lang="en-US" dirty="0" smtClean="0"/>
              <a:t>KEY CONTROL</a:t>
            </a:r>
            <a:endParaRPr lang="en-US" dirty="0"/>
          </a:p>
        </p:txBody>
      </p:sp>
      <p:sp>
        <p:nvSpPr>
          <p:cNvPr id="5" name="Subtitle 4"/>
          <p:cNvSpPr>
            <a:spLocks noGrp="1"/>
          </p:cNvSpPr>
          <p:nvPr>
            <p:ph type="subTitle" sz="quarter" idx="1"/>
          </p:nvPr>
        </p:nvSpPr>
        <p:spPr/>
        <p:txBody>
          <a:bodyPr/>
          <a:lstStyle/>
          <a:p>
            <a:r>
              <a:rPr lang="en-US" dirty="0" smtClean="0"/>
              <a:t>High Security Requirement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KEY CONTROL and </a:t>
            </a:r>
            <a:br>
              <a:rPr lang="en-US" dirty="0" smtClean="0"/>
            </a:br>
            <a:r>
              <a:rPr lang="en-US" dirty="0" smtClean="0"/>
              <a:t>“KEY SECURITY”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Duplicate</a:t>
            </a:r>
          </a:p>
          <a:p>
            <a:r>
              <a:rPr lang="en-US" dirty="0" smtClean="0"/>
              <a:t>Replicate</a:t>
            </a:r>
          </a:p>
          <a:p>
            <a:r>
              <a:rPr lang="en-US" dirty="0" smtClean="0"/>
              <a:t>Simulate</a:t>
            </a:r>
          </a:p>
          <a:p>
            <a:r>
              <a:rPr lang="en-US" dirty="0" smtClean="0"/>
              <a:t>“Key control” and “Key Security” may not be synonymous!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KEY SECURITY: A Concept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/>
              <a:t>Key control</a:t>
            </a:r>
            <a:r>
              <a:rPr lang="en-US" dirty="0" smtClean="0"/>
              <a:t> = physical control of keys</a:t>
            </a:r>
          </a:p>
          <a:p>
            <a:pPr lvl="1"/>
            <a:r>
              <a:rPr lang="en-US" dirty="0" smtClean="0"/>
              <a:t>Prevent manufacture and access to blanks</a:t>
            </a:r>
          </a:p>
          <a:p>
            <a:pPr lvl="1"/>
            <a:r>
              <a:rPr lang="en-US" dirty="0" smtClean="0"/>
              <a:t>Control generation of keys by code</a:t>
            </a:r>
          </a:p>
          <a:p>
            <a:pPr lvl="1"/>
            <a:r>
              <a:rPr lang="en-US" dirty="0" smtClean="0"/>
              <a:t>Patent protection</a:t>
            </a:r>
          </a:p>
          <a:p>
            <a:r>
              <a:rPr lang="en-US" dirty="0" smtClean="0"/>
              <a:t>Key security = Compromise of keys</a:t>
            </a:r>
          </a:p>
          <a:p>
            <a:pPr lvl="1"/>
            <a:r>
              <a:rPr lang="en-US" dirty="0" smtClean="0"/>
              <a:t>Duplication</a:t>
            </a:r>
          </a:p>
          <a:p>
            <a:pPr lvl="1"/>
            <a:r>
              <a:rPr lang="en-US" dirty="0" smtClean="0"/>
              <a:t>Replication</a:t>
            </a:r>
          </a:p>
          <a:p>
            <a:pPr lvl="1"/>
            <a:r>
              <a:rPr lang="en-US" dirty="0" smtClean="0"/>
              <a:t>Simulation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KEYS: Analyze </a:t>
            </a:r>
            <a:br>
              <a:rPr lang="en-US" dirty="0" smtClean="0"/>
            </a:br>
            <a:r>
              <a:rPr lang="en-US" dirty="0" smtClean="0"/>
              <a:t>Critical Elements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Length = number of pins/sliders/disks</a:t>
            </a:r>
          </a:p>
          <a:p>
            <a:r>
              <a:rPr lang="en-US" dirty="0" smtClean="0"/>
              <a:t>Height of blade = depth increments = differs</a:t>
            </a:r>
          </a:p>
          <a:p>
            <a:r>
              <a:rPr lang="en-US" dirty="0" smtClean="0"/>
              <a:t>Thickness of blade = keyway design</a:t>
            </a:r>
          </a:p>
          <a:p>
            <a:r>
              <a:rPr lang="en-US" dirty="0" smtClean="0"/>
              <a:t>Paracentric design</a:t>
            </a:r>
          </a:p>
          <a:p>
            <a:r>
              <a:rPr lang="en-US" dirty="0" smtClean="0"/>
              <a:t>Keyway modification to accommodate other security elements</a:t>
            </a:r>
          </a:p>
          <a:p>
            <a:pPr lvl="1"/>
            <a:r>
              <a:rPr lang="en-US" dirty="0" smtClean="0"/>
              <a:t>Finger pins</a:t>
            </a:r>
          </a:p>
          <a:p>
            <a:pPr lvl="1"/>
            <a:r>
              <a:rPr lang="en-US" dirty="0" smtClean="0"/>
              <a:t>Sliders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MEDECO KEY CONTROL: Critical </a:t>
            </a:r>
            <a:r>
              <a:rPr lang="en-US" dirty="0" smtClean="0"/>
              <a:t>Issues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MEDECO: Simulation of code or key components</a:t>
            </a:r>
          </a:p>
          <a:p>
            <a:pPr lvl="1"/>
            <a:r>
              <a:rPr lang="en-US" dirty="0" smtClean="0"/>
              <a:t>Bitting for particular lock</a:t>
            </a:r>
          </a:p>
          <a:p>
            <a:pPr lvl="1"/>
            <a:r>
              <a:rPr lang="en-US" dirty="0" smtClean="0"/>
              <a:t>Sidebar code</a:t>
            </a:r>
          </a:p>
          <a:p>
            <a:r>
              <a:rPr lang="en-US" dirty="0" smtClean="0"/>
              <a:t>Security of locks = key control and key security</a:t>
            </a:r>
          </a:p>
          <a:p>
            <a:pPr lvl="1"/>
            <a:r>
              <a:rPr lang="en-US" dirty="0" smtClean="0"/>
              <a:t>All bypass techniques simulate actions of key</a:t>
            </a:r>
          </a:p>
          <a:p>
            <a:pPr lvl="1"/>
            <a:r>
              <a:rPr lang="en-US" dirty="0" smtClean="0"/>
              <a:t>Easiest way to open a lock is with the key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MEDECO KEY CONTROL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Bypass all m3 keyways</a:t>
            </a:r>
          </a:p>
          <a:p>
            <a:pPr lvl="1"/>
            <a:r>
              <a:rPr lang="en-US" dirty="0" smtClean="0"/>
              <a:t>Simulate blanks</a:t>
            </a:r>
          </a:p>
          <a:p>
            <a:pPr lvl="1"/>
            <a:r>
              <a:rPr lang="en-US" dirty="0" smtClean="0"/>
              <a:t>Some Biaxial keyways</a:t>
            </a:r>
          </a:p>
          <a:p>
            <a:r>
              <a:rPr lang="en-US" dirty="0" smtClean="0"/>
              <a:t>Set shear line</a:t>
            </a:r>
          </a:p>
          <a:p>
            <a:pPr lvl="1"/>
            <a:r>
              <a:rPr lang="en-US" dirty="0" smtClean="0"/>
              <a:t>Plastic keys</a:t>
            </a:r>
          </a:p>
          <a:p>
            <a:r>
              <a:rPr lang="en-US" dirty="0" smtClean="0"/>
              <a:t>Hybrid attacks</a:t>
            </a:r>
          </a:p>
          <a:p>
            <a:pPr lvl="1"/>
            <a:r>
              <a:rPr lang="en-US" dirty="0" smtClean="0"/>
              <a:t>Mortise, Rim, IC</a:t>
            </a:r>
            <a:endParaRPr lang="en-US" dirty="0"/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KEY CONTROL and “KEY SECURITY” ISSUES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Most keys are passive: align = open</a:t>
            </a:r>
          </a:p>
          <a:p>
            <a:r>
              <a:rPr lang="en-US" dirty="0" smtClean="0"/>
              <a:t>Simulate components of key</a:t>
            </a:r>
          </a:p>
          <a:p>
            <a:r>
              <a:rPr lang="en-US" dirty="0" smtClean="0"/>
              <a:t>Replicate critical components</a:t>
            </a:r>
          </a:p>
          <a:p>
            <a:r>
              <a:rPr lang="en-US" dirty="0" smtClean="0"/>
              <a:t>Duplicate critical components</a:t>
            </a:r>
          </a:p>
          <a:p>
            <a:r>
              <a:rPr lang="en-US" dirty="0" smtClean="0"/>
              <a:t>Require interactive element for security</a:t>
            </a:r>
          </a:p>
          <a:p>
            <a:pPr lvl="1"/>
            <a:r>
              <a:rPr lang="en-US" dirty="0" smtClean="0"/>
              <a:t>MUL-T-LOCK element</a:t>
            </a:r>
          </a:p>
          <a:p>
            <a:pPr lvl="1"/>
            <a:r>
              <a:rPr lang="en-US" dirty="0" smtClean="0"/>
              <a:t>MCS magnets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KEY CONTROL:</a:t>
            </a:r>
            <a:br>
              <a:rPr lang="en-US" dirty="0" smtClean="0"/>
            </a:br>
            <a:r>
              <a:rPr lang="en-US" dirty="0" smtClean="0"/>
              <a:t>Design Issues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19200" y="1600200"/>
            <a:ext cx="7772400" cy="5029200"/>
          </a:xfrm>
        </p:spPr>
        <p:txBody>
          <a:bodyPr/>
          <a:lstStyle/>
          <a:p>
            <a:r>
              <a:rPr lang="en-US" dirty="0" smtClean="0"/>
              <a:t>Bitting design</a:t>
            </a:r>
          </a:p>
          <a:p>
            <a:r>
              <a:rPr lang="en-US" dirty="0" smtClean="0"/>
              <a:t>Bitting and sidebar issues and conflicts and limitations in differs</a:t>
            </a:r>
          </a:p>
          <a:p>
            <a:r>
              <a:rPr lang="en-US" dirty="0" smtClean="0"/>
              <a:t>Ability to decode one or more keys to break system</a:t>
            </a:r>
          </a:p>
          <a:p>
            <a:r>
              <a:rPr lang="en-US" dirty="0" smtClean="0"/>
              <a:t>Consider critical elements of the key: require to insure cannot be replicated</a:t>
            </a:r>
          </a:p>
          <a:p>
            <a:r>
              <a:rPr lang="en-US" dirty="0" smtClean="0"/>
              <a:t>Hybrid attacks using keys</a:t>
            </a:r>
          </a:p>
          <a:p>
            <a:pPr lvl="1"/>
            <a:r>
              <a:rPr lang="en-US" dirty="0" smtClean="0"/>
              <a:t>Medeco mortise cylinder example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ATTACK METHODOLOGY  FOR HIGH SECURITY LOCKS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Assume and believe nothing</a:t>
            </a:r>
          </a:p>
          <a:p>
            <a:r>
              <a:rPr lang="en-US" dirty="0" smtClean="0"/>
              <a:t>Ignore the experts</a:t>
            </a:r>
          </a:p>
          <a:p>
            <a:r>
              <a:rPr lang="en-US" dirty="0" smtClean="0"/>
              <a:t>Think “out of the box” and “inside the lock”</a:t>
            </a:r>
          </a:p>
          <a:p>
            <a:r>
              <a:rPr lang="en-US" dirty="0" smtClean="0"/>
              <a:t>Consider prior methods of attack</a:t>
            </a:r>
          </a:p>
          <a:p>
            <a:r>
              <a:rPr lang="en-US" dirty="0" smtClean="0"/>
              <a:t>Always believe there is a vulnerability</a:t>
            </a:r>
          </a:p>
          <a:p>
            <a:r>
              <a:rPr lang="en-US" dirty="0" smtClean="0"/>
              <a:t>WORK THE PROBLEM</a:t>
            </a:r>
          </a:p>
          <a:p>
            <a:pPr lvl="1"/>
            <a:r>
              <a:rPr lang="en-US" dirty="0" smtClean="0"/>
              <a:t>Consider all aspects and design parameters</a:t>
            </a:r>
          </a:p>
          <a:p>
            <a:pPr lvl="1"/>
            <a:r>
              <a:rPr lang="en-US" dirty="0" smtClean="0"/>
              <a:t>Do not exclude any solution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DUPLICATION AND REPLICATION OF KEYS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Key machine</a:t>
            </a:r>
          </a:p>
          <a:p>
            <a:r>
              <a:rPr lang="en-US" dirty="0" smtClean="0"/>
              <a:t>Milling machine: Easy Entrie</a:t>
            </a:r>
          </a:p>
          <a:p>
            <a:r>
              <a:rPr lang="en-US" dirty="0" smtClean="0"/>
              <a:t>Clay and Silicone casting</a:t>
            </a:r>
          </a:p>
          <a:p>
            <a:r>
              <a:rPr lang="en-US" dirty="0" smtClean="0"/>
              <a:t>Key simulation: Medeco</a:t>
            </a:r>
          </a:p>
          <a:p>
            <a:r>
              <a:rPr lang="en-US" dirty="0" smtClean="0"/>
              <a:t>Rights amplification</a:t>
            </a:r>
          </a:p>
          <a:p>
            <a:r>
              <a:rPr lang="en-US" dirty="0" smtClean="0"/>
              <a:t>Alter similar keys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 sz="quarter"/>
          </p:nvPr>
        </p:nvSpPr>
        <p:spPr/>
        <p:txBody>
          <a:bodyPr/>
          <a:lstStyle/>
          <a:p>
            <a:r>
              <a:rPr lang="en-US" dirty="0" smtClean="0"/>
              <a:t>COVERT and FORCED ENTRY RESISTANCE</a:t>
            </a:r>
            <a:endParaRPr lang="en-US" dirty="0"/>
          </a:p>
        </p:txBody>
      </p:sp>
      <p:sp>
        <p:nvSpPr>
          <p:cNvPr id="5" name="Subtitle 4"/>
          <p:cNvSpPr>
            <a:spLocks noGrp="1"/>
          </p:cNvSpPr>
          <p:nvPr>
            <p:ph type="subTitle" sz="quarter" idx="1"/>
          </p:nvPr>
        </p:nvSpPr>
        <p:spPr/>
        <p:txBody>
          <a:bodyPr/>
          <a:lstStyle/>
          <a:p>
            <a:r>
              <a:rPr lang="en-US" dirty="0" smtClean="0"/>
              <a:t>High Security Requirement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CMOE: Covert Methods of Entry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Picking</a:t>
            </a:r>
          </a:p>
          <a:p>
            <a:pPr lvl="1"/>
            <a:r>
              <a:rPr lang="en-US" dirty="0" smtClean="0"/>
              <a:t>Set the sidebar code</a:t>
            </a:r>
          </a:p>
          <a:p>
            <a:pPr lvl="1"/>
            <a:r>
              <a:rPr lang="en-US" dirty="0" smtClean="0"/>
              <a:t>Code setting keys</a:t>
            </a:r>
          </a:p>
          <a:p>
            <a:pPr lvl="1"/>
            <a:r>
              <a:rPr lang="en-US" dirty="0" smtClean="0"/>
              <a:t>Any change key</a:t>
            </a:r>
          </a:p>
          <a:p>
            <a:r>
              <a:rPr lang="en-US" dirty="0" smtClean="0"/>
              <a:t>Bumping</a:t>
            </a:r>
          </a:p>
          <a:p>
            <a:r>
              <a:rPr lang="en-US" dirty="0" smtClean="0"/>
              <a:t>Decoding</a:t>
            </a:r>
          </a:p>
          <a:p>
            <a:pPr lvl="1"/>
            <a:r>
              <a:rPr lang="en-US" dirty="0" smtClean="0"/>
              <a:t>Otoscope</a:t>
            </a:r>
          </a:p>
          <a:p>
            <a:pPr lvl="1"/>
            <a:r>
              <a:rPr lang="en-US" dirty="0" smtClean="0"/>
              <a:t>Borescope</a:t>
            </a:r>
            <a:endParaRPr lang="en-US" dirty="0"/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STANDARDS REQUIREMENTS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UL and BHMA/ANSI STANDARDS</a:t>
            </a:r>
          </a:p>
          <a:p>
            <a:r>
              <a:rPr lang="en-US" dirty="0" smtClean="0"/>
              <a:t>TIME is critical factor</a:t>
            </a:r>
          </a:p>
          <a:p>
            <a:pPr lvl="1"/>
            <a:r>
              <a:rPr lang="en-US" dirty="0" smtClean="0"/>
              <a:t>Ten or fifteen minutes</a:t>
            </a:r>
          </a:p>
          <a:p>
            <a:pPr lvl="1"/>
            <a:r>
              <a:rPr lang="en-US" dirty="0" smtClean="0"/>
              <a:t>Depends on security rating</a:t>
            </a:r>
          </a:p>
          <a:p>
            <a:r>
              <a:rPr lang="en-US" dirty="0" smtClean="0"/>
              <a:t>Type of tools that can be used</a:t>
            </a:r>
          </a:p>
          <a:p>
            <a:r>
              <a:rPr lang="en-US" dirty="0" smtClean="0"/>
              <a:t>Must resist picking and manipulation</a:t>
            </a:r>
          </a:p>
          <a:p>
            <a:r>
              <a:rPr lang="en-US" dirty="0" smtClean="0"/>
              <a:t>Standards do not contemplate more sophisticated methods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MEDECO: </a:t>
            </a:r>
            <a:br>
              <a:rPr lang="en-US" dirty="0" smtClean="0"/>
            </a:br>
            <a:r>
              <a:rPr lang="en-US" dirty="0" smtClean="0"/>
              <a:t>CONVENTIONAL PICKING</a:t>
            </a:r>
            <a:endParaRPr lang="en-US" dirty="0"/>
          </a:p>
        </p:txBody>
      </p:sp>
      <p:pic>
        <p:nvPicPr>
          <p:cNvPr id="4" name="Content Placeholder 3" descr="PICKS_ENGADGET_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752600" y="2057400"/>
            <a:ext cx="2540000" cy="2006600"/>
          </a:xfrm>
        </p:spPr>
      </p:pic>
      <p:pic>
        <p:nvPicPr>
          <p:cNvPr id="5" name="Picture 4" descr="PICK_1 copy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62400" y="3276600"/>
            <a:ext cx="4648200" cy="348053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PICKING MEDECO LOCKS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Change key</a:t>
            </a:r>
          </a:p>
          <a:p>
            <a:r>
              <a:rPr lang="en-US" dirty="0" smtClean="0"/>
              <a:t>Code setting key</a:t>
            </a:r>
          </a:p>
          <a:p>
            <a:pPr lvl="1"/>
            <a:r>
              <a:rPr lang="en-US" dirty="0" smtClean="0"/>
              <a:t>Set the code and pick or bmp the lock</a:t>
            </a:r>
          </a:p>
          <a:p>
            <a:r>
              <a:rPr lang="en-US" dirty="0" smtClean="0"/>
              <a:t>Original blanks</a:t>
            </a:r>
          </a:p>
          <a:p>
            <a:r>
              <a:rPr lang="en-US" dirty="0" smtClean="0"/>
              <a:t>Simulated blanks</a:t>
            </a:r>
            <a:endParaRPr lang="en-US" dirty="0"/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TOBIAS DECODER: </a:t>
            </a:r>
            <a:br>
              <a:rPr lang="en-US" dirty="0" smtClean="0"/>
            </a:br>
            <a:r>
              <a:rPr lang="en-US" dirty="0" smtClean="0"/>
              <a:t>Medeco decoder:  by “Crackpot!”</a:t>
            </a:r>
            <a:endParaRPr lang="en-US" dirty="0"/>
          </a:p>
        </p:txBody>
      </p:sp>
      <p:pic>
        <p:nvPicPr>
          <p:cNvPr id="4" name="Content Placeholder 3" descr="100_0562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733550" y="1600200"/>
            <a:ext cx="6743700" cy="44958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SOPHISTICATED DECODERS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John Falle: Wire Shim Decoder</a:t>
            </a:r>
            <a:endParaRPr lang="en-US" dirty="0"/>
          </a:p>
        </p:txBody>
      </p:sp>
      <p:pic>
        <p:nvPicPr>
          <p:cNvPr id="4" name="Picture 3" descr="ES_FALLE_06_96_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00200" y="2438400"/>
            <a:ext cx="6995412" cy="1219200"/>
          </a:xfrm>
          <a:prstGeom prst="rect">
            <a:avLst/>
          </a:prstGeom>
        </p:spPr>
      </p:pic>
      <p:pic>
        <p:nvPicPr>
          <p:cNvPr id="5" name="Picture 4" descr="ES_FALLE_07_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76400" y="3962400"/>
            <a:ext cx="6400800" cy="279908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AFT PINS: Decode Angles for Biaxial, m3, and Bilevel</a:t>
            </a:r>
            <a:endParaRPr lang="en-US" dirty="0"/>
          </a:p>
        </p:txBody>
      </p:sp>
      <p:pic>
        <p:nvPicPr>
          <p:cNvPr id="5" name="Picture 4" descr="MEDECO_M3_SCOPE_AFT_RIGHT_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05401" y="1981200"/>
            <a:ext cx="3444630" cy="3276600"/>
          </a:xfrm>
          <a:prstGeom prst="rect">
            <a:avLst/>
          </a:prstGeom>
        </p:spPr>
      </p:pic>
      <p:pic>
        <p:nvPicPr>
          <p:cNvPr id="7" name="Content Placeholder 6" descr="AFT_R_7.jpg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447800" y="1981200"/>
            <a:ext cx="3503173" cy="32766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sz="quarter"/>
          </p:nvPr>
        </p:nvSpPr>
        <p:spPr/>
        <p:txBody>
          <a:bodyPr/>
          <a:lstStyle/>
          <a:p>
            <a:r>
              <a:rPr lang="en-US" dirty="0" smtClean="0"/>
              <a:t>FORCED ENTRY RESISTANCE</a:t>
            </a:r>
            <a:endParaRPr lang="en-US" dirty="0"/>
          </a:p>
        </p:txBody>
      </p:sp>
      <p:sp>
        <p:nvSpPr>
          <p:cNvPr id="4" name="Subtitle 3"/>
          <p:cNvSpPr>
            <a:spLocks noGrp="1"/>
          </p:cNvSpPr>
          <p:nvPr>
            <p:ph type="subTitle" sz="quarter" idx="1"/>
          </p:nvPr>
        </p:nvSpPr>
        <p:spPr/>
        <p:txBody>
          <a:bodyPr/>
          <a:lstStyle/>
          <a:p>
            <a:r>
              <a:rPr lang="en-US" dirty="0" smtClean="0"/>
              <a:t>High Security Requirement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HIGH SECURITY LOCKS: Critical Design Issues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Multiple security layers</a:t>
            </a:r>
          </a:p>
          <a:p>
            <a:r>
              <a:rPr lang="en-US" dirty="0" smtClean="0"/>
              <a:t>More than one point of failure</a:t>
            </a:r>
          </a:p>
          <a:p>
            <a:r>
              <a:rPr lang="en-US" dirty="0" smtClean="0"/>
              <a:t>Each security layer is independent</a:t>
            </a:r>
          </a:p>
          <a:p>
            <a:r>
              <a:rPr lang="en-US" dirty="0" smtClean="0"/>
              <a:t>Security layers operate in parallel</a:t>
            </a:r>
          </a:p>
          <a:p>
            <a:r>
              <a:rPr lang="en-US" dirty="0" smtClean="0"/>
              <a:t>Difficult to derive intelligence about a layer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FORCED ENTRY ATTACKS: Deficiencies in standards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Many types of attacks defined</a:t>
            </a:r>
          </a:p>
          <a:p>
            <a:r>
              <a:rPr lang="en-US" dirty="0" smtClean="0"/>
              <a:t>Do not contemplate mechanical bypass</a:t>
            </a:r>
          </a:p>
          <a:p>
            <a:r>
              <a:rPr lang="en-US" dirty="0" smtClean="0"/>
              <a:t>Must examine weakest </a:t>
            </a:r>
            <a:r>
              <a:rPr lang="en-US" dirty="0" err="1" smtClean="0"/>
              <a:t>linkis</a:t>
            </a:r>
            <a:endParaRPr lang="en-US" dirty="0" smtClean="0"/>
          </a:p>
          <a:p>
            <a:r>
              <a:rPr lang="en-US" dirty="0" smtClean="0"/>
              <a:t>Do not cover “hybrid attacks”</a:t>
            </a:r>
          </a:p>
          <a:p>
            <a:pPr lvl="1"/>
            <a:r>
              <a:rPr lang="en-US" dirty="0" smtClean="0"/>
              <a:t>Medeco deadbolt attacks</a:t>
            </a:r>
          </a:p>
          <a:p>
            <a:pPr lvl="1"/>
            <a:r>
              <a:rPr lang="en-US" dirty="0" smtClean="0"/>
              <a:t>Medeco mortise attack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SIDEBAR: </a:t>
            </a:r>
            <a:br>
              <a:rPr lang="en-US" dirty="0" smtClean="0"/>
            </a:br>
            <a:r>
              <a:rPr lang="en-US" dirty="0" smtClean="0"/>
              <a:t>Bypass and Circumvention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Direct Access</a:t>
            </a:r>
          </a:p>
          <a:p>
            <a:pPr lvl="1"/>
            <a:r>
              <a:rPr lang="en-US" dirty="0" smtClean="0"/>
              <a:t>Decoding attacks</a:t>
            </a:r>
          </a:p>
          <a:p>
            <a:pPr lvl="1"/>
            <a:r>
              <a:rPr lang="en-US" dirty="0" smtClean="0"/>
              <a:t>Manipulation</a:t>
            </a:r>
          </a:p>
          <a:p>
            <a:pPr lvl="1"/>
            <a:r>
              <a:rPr lang="en-US" dirty="0" smtClean="0"/>
              <a:t>Simulate the sidebar code (Medeco)</a:t>
            </a:r>
          </a:p>
          <a:p>
            <a:pPr lvl="1"/>
            <a:r>
              <a:rPr lang="en-US" dirty="0" smtClean="0"/>
              <a:t>Use of a key (Primus and Assa</a:t>
            </a:r>
          </a:p>
          <a:p>
            <a:r>
              <a:rPr lang="en-US" dirty="0" smtClean="0"/>
              <a:t>Indirect access</a:t>
            </a:r>
          </a:p>
          <a:p>
            <a:pPr lvl="1"/>
            <a:r>
              <a:rPr lang="en-US" dirty="0" smtClean="0"/>
              <a:t>Medeco borescope and otoscope decode issues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SIDEBAR ATTACK: Physical Strength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Independent protection</a:t>
            </a:r>
          </a:p>
          <a:p>
            <a:r>
              <a:rPr lang="en-US" dirty="0" smtClean="0"/>
              <a:t>Integrated with pin tumblers or other critical locking components</a:t>
            </a:r>
          </a:p>
          <a:p>
            <a:r>
              <a:rPr lang="en-US" dirty="0" smtClean="0"/>
              <a:t>Compress plug</a:t>
            </a:r>
          </a:p>
          <a:p>
            <a:r>
              <a:rPr lang="en-US" dirty="0" smtClean="0"/>
              <a:t>Defeat of sidebar as one security layer: result and failures</a:t>
            </a:r>
          </a:p>
          <a:p>
            <a:r>
              <a:rPr lang="en-US" dirty="0" smtClean="0"/>
              <a:t>Anti-drill protection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FORCED ENTRY ATTACKS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Direct compromise of critical components</a:t>
            </a:r>
          </a:p>
          <a:p>
            <a:pPr lvl="1"/>
            <a:r>
              <a:rPr lang="en-US" dirty="0" smtClean="0"/>
              <a:t>Medeco deadbolt 1 and 2 manipulate tailpiece</a:t>
            </a:r>
          </a:p>
          <a:p>
            <a:r>
              <a:rPr lang="en-US" dirty="0" smtClean="0"/>
              <a:t>Hybrid attack: two different modes</a:t>
            </a:r>
          </a:p>
          <a:p>
            <a:pPr lvl="1"/>
            <a:r>
              <a:rPr lang="en-US" dirty="0" smtClean="0"/>
              <a:t>Medeco reverse picking</a:t>
            </a:r>
          </a:p>
          <a:p>
            <a:r>
              <a:rPr lang="en-US" dirty="0" smtClean="0"/>
              <a:t>Defeat of one security layer: result</a:t>
            </a:r>
          </a:p>
          <a:p>
            <a:pPr lvl="1"/>
            <a:r>
              <a:rPr lang="en-US" dirty="0" smtClean="0"/>
              <a:t>Medeco Mortise and rim cylinders, defeat shear line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0600" y="1828800"/>
            <a:ext cx="7772400" cy="1206500"/>
          </a:xfrm>
        </p:spPr>
        <p:txBody>
          <a:bodyPr/>
          <a:lstStyle/>
          <a:p>
            <a:pPr algn="ctr"/>
            <a:r>
              <a:rPr lang="en-US" dirty="0" smtClean="0"/>
              <a:t>MEDECO HIGH SECURITY:</a:t>
            </a:r>
            <a:br>
              <a:rPr lang="en-US" dirty="0" smtClean="0"/>
            </a:br>
            <a:r>
              <a:rPr lang="en-US" dirty="0" smtClean="0"/>
              <a:t>Lessons to be learned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90600" y="3505200"/>
            <a:ext cx="7772400" cy="2057400"/>
          </a:xfrm>
        </p:spPr>
        <p:txBody>
          <a:bodyPr/>
          <a:lstStyle/>
          <a:p>
            <a:r>
              <a:rPr lang="en-US" dirty="0" smtClean="0"/>
              <a:t>What constitutes security</a:t>
            </a:r>
          </a:p>
          <a:p>
            <a:r>
              <a:rPr lang="en-US" dirty="0" smtClean="0"/>
              <a:t>Lessons for design engineers</a:t>
            </a:r>
          </a:p>
          <a:p>
            <a:r>
              <a:rPr lang="en-US" dirty="0" smtClean="0"/>
              <a:t>Appearance v. reality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MEDECO MISTAKES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Failed to listen</a:t>
            </a:r>
          </a:p>
          <a:p>
            <a:r>
              <a:rPr lang="en-US" dirty="0" smtClean="0"/>
              <a:t>Embedded design problems from beginning</a:t>
            </a:r>
          </a:p>
          <a:p>
            <a:r>
              <a:rPr lang="en-US" dirty="0" smtClean="0"/>
              <a:t>Compounded problems with new designs with two new generations: Biaxial and m3</a:t>
            </a:r>
          </a:p>
          <a:p>
            <a:r>
              <a:rPr lang="en-US" dirty="0" smtClean="0"/>
              <a:t>Failed to “connect the dots”</a:t>
            </a:r>
          </a:p>
          <a:p>
            <a:r>
              <a:rPr lang="en-US" dirty="0" smtClean="0"/>
              <a:t>Failure of imagination</a:t>
            </a:r>
          </a:p>
          <a:p>
            <a:r>
              <a:rPr lang="en-US" dirty="0" smtClean="0"/>
              <a:t>Lack of understanding of bypass techniques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MEDECO TIMELINE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1970 Original Lock introduced</a:t>
            </a:r>
          </a:p>
          <a:p>
            <a:r>
              <a:rPr lang="en-US" dirty="0" smtClean="0"/>
              <a:t>1985 Biaxial, Second generation</a:t>
            </a:r>
          </a:p>
          <a:p>
            <a:r>
              <a:rPr lang="en-US" dirty="0" smtClean="0"/>
              <a:t>2003 m3 Third generation</a:t>
            </a:r>
          </a:p>
          <a:p>
            <a:r>
              <a:rPr lang="en-US" dirty="0" smtClean="0"/>
              <a:t>2006 Bumping introduced to America</a:t>
            </a:r>
          </a:p>
          <a:p>
            <a:pPr lvl="1"/>
            <a:r>
              <a:rPr lang="en-US" dirty="0" smtClean="0"/>
              <a:t>Medeco announces “Bump-Proof”</a:t>
            </a:r>
          </a:p>
          <a:p>
            <a:r>
              <a:rPr lang="en-US" dirty="0" smtClean="0"/>
              <a:t>2007  Revised to “Virtually Bump-Proof”</a:t>
            </a:r>
          </a:p>
          <a:p>
            <a:r>
              <a:rPr lang="en-US" dirty="0" smtClean="0"/>
              <a:t>2007 Revised to  “Virtually  Resistant”</a:t>
            </a:r>
          </a:p>
          <a:p>
            <a:r>
              <a:rPr lang="en-US" dirty="0" smtClean="0"/>
              <a:t>2008 No public statements by Medeco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MODERN PIN TUMBLER</a:t>
            </a:r>
            <a:endParaRPr lang="en-US" dirty="0"/>
          </a:p>
        </p:txBody>
      </p:sp>
      <p:pic>
        <p:nvPicPr>
          <p:cNvPr id="4" name="Content Placeholder 3" descr="1_PIN_TUMBLER_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733550" y="1600200"/>
            <a:ext cx="6743700" cy="44958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MEDECO BIAXIAL </a:t>
            </a:r>
            <a:br>
              <a:rPr lang="en-US" dirty="0" smtClean="0"/>
            </a:br>
            <a:endParaRPr lang="en-US" dirty="0"/>
          </a:p>
        </p:txBody>
      </p:sp>
      <p:pic>
        <p:nvPicPr>
          <p:cNvPr id="4" name="Content Placeholder 3" descr="BIAXIAL_SIDEBAR_ALIGNED_350_NUMBERED copy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752600" y="1371600"/>
            <a:ext cx="6646130" cy="39497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SIDEBAR AS A GENERIC SECURITY CONCEPT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19200" y="1600200"/>
            <a:ext cx="7772400" cy="5029200"/>
          </a:xfrm>
        </p:spPr>
        <p:txBody>
          <a:bodyPr/>
          <a:lstStyle/>
          <a:p>
            <a:r>
              <a:rPr lang="en-US" dirty="0" smtClean="0"/>
              <a:t>Block rotation of the plug</a:t>
            </a:r>
          </a:p>
          <a:p>
            <a:r>
              <a:rPr lang="en-US" dirty="0" smtClean="0"/>
              <a:t>One or two sidebars</a:t>
            </a:r>
          </a:p>
          <a:p>
            <a:r>
              <a:rPr lang="en-US" dirty="0" smtClean="0"/>
              <a:t>Primary or secondary locking</a:t>
            </a:r>
          </a:p>
          <a:p>
            <a:r>
              <a:rPr lang="en-US" dirty="0" smtClean="0"/>
              <a:t>Only shear line or secondary</a:t>
            </a:r>
          </a:p>
          <a:p>
            <a:r>
              <a:rPr lang="en-US" dirty="0" smtClean="0"/>
              <a:t>Integrated or separate systems</a:t>
            </a:r>
          </a:p>
          <a:p>
            <a:pPr lvl="1"/>
            <a:r>
              <a:rPr lang="en-US" dirty="0" smtClean="0"/>
              <a:t>Assa, Primus ,  MT5, MCS= split</a:t>
            </a:r>
          </a:p>
          <a:p>
            <a:pPr lvl="1"/>
            <a:r>
              <a:rPr lang="en-US" dirty="0" smtClean="0"/>
              <a:t>Medeco and 3KS = integrated</a:t>
            </a:r>
          </a:p>
          <a:p>
            <a:r>
              <a:rPr lang="en-US" dirty="0" smtClean="0"/>
              <a:t>Direct or indirect relationship and access by key bitting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HIGH SECURITY: </a:t>
            </a:r>
            <a:br>
              <a:rPr lang="en-US" dirty="0" smtClean="0"/>
            </a:br>
            <a:r>
              <a:rPr lang="en-US" dirty="0" smtClean="0"/>
              <a:t>Three Critical Design Factors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Resistance against forced entry</a:t>
            </a:r>
          </a:p>
          <a:p>
            <a:r>
              <a:rPr lang="en-US" dirty="0" smtClean="0"/>
              <a:t>Resistance against covert and surreptitious entry</a:t>
            </a:r>
          </a:p>
          <a:p>
            <a:r>
              <a:rPr lang="en-US" dirty="0" smtClean="0"/>
              <a:t>Key control and “key security”</a:t>
            </a:r>
          </a:p>
          <a:p>
            <a:r>
              <a:rPr lang="en-US" dirty="0" smtClean="0"/>
              <a:t>Vulnerabilities for each requirement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MEDECO RESEARCH: </a:t>
            </a:r>
            <a:br>
              <a:rPr lang="en-US" dirty="0" smtClean="0"/>
            </a:br>
            <a:r>
              <a:rPr lang="en-US" dirty="0" smtClean="0"/>
              <a:t>Results of Project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Covert and surreptitious entry in as little as 30 seconds: standard requires 10-15 minutes</a:t>
            </a:r>
          </a:p>
          <a:p>
            <a:r>
              <a:rPr lang="en-US" dirty="0" smtClean="0"/>
              <a:t>Forced entry: four techniques, 30 seconds, affect millions of locks</a:t>
            </a:r>
          </a:p>
          <a:p>
            <a:r>
              <a:rPr lang="en-US" dirty="0" smtClean="0"/>
              <a:t>Complete compromise of key control</a:t>
            </a:r>
          </a:p>
          <a:p>
            <a:pPr lvl="1"/>
            <a:r>
              <a:rPr lang="en-US" dirty="0" smtClean="0"/>
              <a:t>Duplication, replication, simulation of keys</a:t>
            </a:r>
          </a:p>
          <a:p>
            <a:pPr lvl="1"/>
            <a:r>
              <a:rPr lang="en-US" dirty="0" smtClean="0"/>
              <a:t>Creation of bump keys and code setting keys</a:t>
            </a:r>
          </a:p>
          <a:p>
            <a:pPr lvl="1"/>
            <a:r>
              <a:rPr lang="en-US" dirty="0" smtClean="0"/>
              <a:t>Creation of top level master keys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RESULTS OF PROJECT: Bumping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Reliably bump open Biaxial and m3 locks</a:t>
            </a:r>
          </a:p>
          <a:p>
            <a:r>
              <a:rPr lang="en-US" dirty="0" smtClean="0"/>
              <a:t>Produce bump keys on Medeco blanks and simulated blanks</a:t>
            </a:r>
          </a:p>
          <a:p>
            <a:r>
              <a:rPr lang="en-US" dirty="0" smtClean="0"/>
              <a:t>Known sidebar code</a:t>
            </a:r>
          </a:p>
          <a:p>
            <a:r>
              <a:rPr lang="en-US" dirty="0" smtClean="0"/>
              <a:t>Unknown sidebar code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MEDECO BUMP KEY</a:t>
            </a:r>
            <a:endParaRPr lang="en-US" dirty="0"/>
          </a:p>
        </p:txBody>
      </p:sp>
      <p:pic>
        <p:nvPicPr>
          <p:cNvPr id="4" name="Content Placeholder 3" descr="MEDECO_TRYOUT_1A_400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447799" y="1600200"/>
            <a:ext cx="7275871" cy="28194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RESULTS OF PROJECT: </a:t>
            </a:r>
            <a:br>
              <a:rPr lang="en-US" dirty="0" smtClean="0"/>
            </a:br>
            <a:r>
              <a:rPr lang="en-US" dirty="0" smtClean="0"/>
              <a:t>Key Control and Key Security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Total compromise of key control and key security, vital to high security locks</a:t>
            </a:r>
          </a:p>
          <a:p>
            <a:pPr lvl="1"/>
            <a:r>
              <a:rPr lang="en-US" dirty="0" smtClean="0"/>
              <a:t>Duplicate, replicate, simulate keys for all m3 and some Biaxial keyways</a:t>
            </a:r>
          </a:p>
          <a:p>
            <a:pPr lvl="2"/>
            <a:r>
              <a:rPr lang="en-US" dirty="0" smtClean="0"/>
              <a:t>Restricted keyways, proprietary keyways</a:t>
            </a:r>
          </a:p>
          <a:p>
            <a:pPr lvl="2"/>
            <a:r>
              <a:rPr lang="en-US" dirty="0" smtClean="0"/>
              <a:t>Government and large facilities affected</a:t>
            </a:r>
          </a:p>
          <a:p>
            <a:pPr lvl="1"/>
            <a:r>
              <a:rPr lang="en-US" dirty="0" smtClean="0"/>
              <a:t>Attack master key systems</a:t>
            </a:r>
          </a:p>
          <a:p>
            <a:pPr lvl="1"/>
            <a:r>
              <a:rPr lang="en-US" dirty="0" smtClean="0"/>
              <a:t>Produce bump keys</a:t>
            </a:r>
          </a:p>
          <a:p>
            <a:pPr lvl="1"/>
            <a:r>
              <a:rPr lang="en-US" dirty="0" smtClean="0"/>
              <a:t>Produce code setting keys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SIMULATED BLANKS: Any m3 and Many Biaxial Locks</a:t>
            </a:r>
            <a:endParaRPr lang="en-US" dirty="0"/>
          </a:p>
        </p:txBody>
      </p:sp>
      <p:pic>
        <p:nvPicPr>
          <p:cNvPr id="4" name="Content Placeholder 3" descr="007biaxial_profile_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680028" y="1752600"/>
            <a:ext cx="4101772" cy="42672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SIMULATED BLANKS</a:t>
            </a:r>
            <a:endParaRPr lang="en-US" dirty="0"/>
          </a:p>
        </p:txBody>
      </p:sp>
      <p:pic>
        <p:nvPicPr>
          <p:cNvPr id="4" name="Content Placeholder 3" descr="9_SIMKEY_16_400_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447800" y="1371600"/>
            <a:ext cx="6907338" cy="48006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M3 SLIDER: </a:t>
            </a:r>
            <a:br>
              <a:rPr lang="en-US" dirty="0" smtClean="0"/>
            </a:br>
            <a:r>
              <a:rPr lang="en-US" dirty="0" smtClean="0"/>
              <a:t>Bypass with a Paper clip</a:t>
            </a:r>
            <a:endParaRPr lang="en-US" dirty="0"/>
          </a:p>
        </p:txBody>
      </p:sp>
      <p:pic>
        <p:nvPicPr>
          <p:cNvPr id="4" name="Content Placeholder 3" descr="9_PAPERCLIP_15_300_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95400" y="1676400"/>
            <a:ext cx="3771900" cy="3810000"/>
          </a:xfrm>
        </p:spPr>
      </p:pic>
      <p:pic>
        <p:nvPicPr>
          <p:cNvPr id="5" name="Picture 4" descr="IMG_203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410200" y="2362200"/>
            <a:ext cx="3048000" cy="2032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SECURITY OF m3:</a:t>
            </a:r>
            <a:br>
              <a:rPr lang="en-US" dirty="0" smtClean="0"/>
            </a:br>
            <a:r>
              <a:rPr lang="en-US" dirty="0" smtClean="0"/>
              <a:t>High Tech Wire!</a:t>
            </a:r>
            <a:endParaRPr lang="en-US" dirty="0"/>
          </a:p>
        </p:txBody>
      </p:sp>
      <p:pic>
        <p:nvPicPr>
          <p:cNvPr id="4" name="Content Placeholder 3" descr="WIRE_350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955769" y="1600200"/>
            <a:ext cx="4299262" cy="44958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RESULTS OF PROJECT: Picking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Pick the locks in as little as 30 seconds</a:t>
            </a:r>
          </a:p>
          <a:p>
            <a:r>
              <a:rPr lang="en-US" dirty="0" smtClean="0"/>
              <a:t>Standard picks, not high tech tools</a:t>
            </a:r>
          </a:p>
          <a:p>
            <a:r>
              <a:rPr lang="en-US" dirty="0" smtClean="0"/>
              <a:t>Use of another key in the system to set the sidebar code</a:t>
            </a:r>
          </a:p>
          <a:p>
            <a:r>
              <a:rPr lang="en-US" dirty="0" smtClean="0"/>
              <a:t>Pick all pins or individual pins</a:t>
            </a:r>
          </a:p>
          <a:p>
            <a:r>
              <a:rPr lang="en-US" dirty="0" smtClean="0"/>
              <a:t>Neutralize the sidebar as security layer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RESULTS OF PROJECT: Forced Entry Techniques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Deadbolt  attacks on all three versions</a:t>
            </a:r>
          </a:p>
          <a:p>
            <a:pPr lvl="1"/>
            <a:r>
              <a:rPr lang="en-US" dirty="0" smtClean="0"/>
              <a:t> Deadbolt 1 and 2: 30 seconds</a:t>
            </a:r>
          </a:p>
          <a:p>
            <a:pPr lvl="1"/>
            <a:r>
              <a:rPr lang="en-US" dirty="0" smtClean="0"/>
              <a:t>Deadbolt 3: New hybrid technique of reverse picking</a:t>
            </a:r>
          </a:p>
          <a:p>
            <a:r>
              <a:rPr lang="en-US" dirty="0" smtClean="0"/>
              <a:t>Mortise and rim cylinders</a:t>
            </a:r>
          </a:p>
          <a:p>
            <a:pPr lvl="1"/>
            <a:r>
              <a:rPr lang="en-US" dirty="0" smtClean="0"/>
              <a:t>Prior intelligence + simulated  key</a:t>
            </a:r>
          </a:p>
          <a:p>
            <a:r>
              <a:rPr lang="en-US" dirty="0" smtClean="0"/>
              <a:t>Interchangeable core locks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MEDECO HIGH SECURITY</a:t>
            </a:r>
            <a:endParaRPr lang="en-US" dirty="0"/>
          </a:p>
        </p:txBody>
      </p:sp>
      <p:pic>
        <p:nvPicPr>
          <p:cNvPr id="4" name="Content Placeholder 3" descr="Picture16 010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108200" y="1600200"/>
            <a:ext cx="5994400" cy="4495800"/>
          </a:xfrm>
        </p:spPr>
      </p:pic>
    </p:spTree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DEADBOLT ATTACK</a:t>
            </a:r>
            <a:endParaRPr lang="en-US" dirty="0"/>
          </a:p>
        </p:txBody>
      </p:sp>
      <p:pic>
        <p:nvPicPr>
          <p:cNvPr id="4" name="Content Placeholder 3" descr="13_DEADBOLT_400_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565400" y="2260600"/>
            <a:ext cx="5080000" cy="31750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DEADBOLT BYPASS: 2$ Screwdriver + $.25 materials</a:t>
            </a:r>
            <a:endParaRPr lang="en-US" dirty="0"/>
          </a:p>
        </p:txBody>
      </p:sp>
      <p:pic>
        <p:nvPicPr>
          <p:cNvPr id="4" name="Content Placeholder 3" descr="MANIPULATOR_4_500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447799" y="2362200"/>
            <a:ext cx="6927273" cy="9144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MORTISE CYLINDER </a:t>
            </a:r>
            <a:endParaRPr lang="en-US" dirty="0"/>
          </a:p>
        </p:txBody>
      </p:sp>
      <p:pic>
        <p:nvPicPr>
          <p:cNvPr id="4" name="Content Placeholder 3" descr="13_MORTISE_1_350_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371600" y="1371600"/>
            <a:ext cx="3213100" cy="3167199"/>
          </a:xfrm>
        </p:spPr>
      </p:pic>
      <p:pic>
        <p:nvPicPr>
          <p:cNvPr id="5" name="Picture 4" descr="13_MORTISE_24_400_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10200" y="3352800"/>
            <a:ext cx="3163860" cy="27051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MORTISE ATTACK</a:t>
            </a:r>
            <a:endParaRPr lang="en-US" dirty="0"/>
          </a:p>
        </p:txBody>
      </p:sp>
      <p:pic>
        <p:nvPicPr>
          <p:cNvPr id="4" name="Content Placeholder 3" descr="13_MORTISE_20_400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371600" y="1752600"/>
            <a:ext cx="6858000" cy="435483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MORTISE ATTACK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Copy machine</a:t>
            </a:r>
          </a:p>
          <a:p>
            <a:r>
              <a:rPr lang="en-US" dirty="0" smtClean="0"/>
              <a:t>Scanner</a:t>
            </a:r>
          </a:p>
          <a:p>
            <a:r>
              <a:rPr lang="en-US" smtClean="0"/>
              <a:t>Cell phone camera</a:t>
            </a:r>
            <a:endParaRPr lang="en-US" dirty="0" smtClean="0"/>
          </a:p>
          <a:p>
            <a:r>
              <a:rPr lang="en-US" dirty="0" smtClean="0"/>
              <a:t>Plastic sheets: </a:t>
            </a:r>
            <a:r>
              <a:rPr lang="en-US" dirty="0" err="1" smtClean="0"/>
              <a:t>Shrinky</a:t>
            </a:r>
            <a:r>
              <a:rPr lang="en-US" dirty="0" smtClean="0"/>
              <a:t> Dink</a:t>
            </a:r>
          </a:p>
          <a:p>
            <a:r>
              <a:rPr lang="en-US" dirty="0" smtClean="0"/>
              <a:t>X-</a:t>
            </a:r>
            <a:r>
              <a:rPr lang="en-US" dirty="0" err="1" smtClean="0"/>
              <a:t>acto</a:t>
            </a:r>
            <a:r>
              <a:rPr lang="en-US" dirty="0" smtClean="0"/>
              <a:t> knife</a:t>
            </a:r>
            <a:endParaRPr lang="en-US" dirty="0"/>
          </a:p>
        </p:txBody>
      </p:sp>
    </p:spTree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CONNECTING THE DOTS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CRITICAL FAILURES</a:t>
            </a:r>
          </a:p>
          <a:p>
            <a:r>
              <a:rPr lang="en-US" dirty="0" smtClean="0"/>
              <a:t>Original </a:t>
            </a:r>
            <a:r>
              <a:rPr lang="en-US" dirty="0" smtClean="0">
                <a:sym typeface="Wingdings" pitchFamily="2" charset="2"/>
              </a:rPr>
              <a:t> Biaxial </a:t>
            </a:r>
          </a:p>
          <a:p>
            <a:pPr lvl="1"/>
            <a:r>
              <a:rPr lang="en-US" dirty="0" smtClean="0">
                <a:sym typeface="Wingdings" pitchFamily="2" charset="2"/>
              </a:rPr>
              <a:t>pin design </a:t>
            </a:r>
          </a:p>
          <a:p>
            <a:pPr lvl="1"/>
            <a:r>
              <a:rPr lang="en-US" dirty="0" smtClean="0">
                <a:sym typeface="Wingdings" pitchFamily="2" charset="2"/>
              </a:rPr>
              <a:t>code assignment</a:t>
            </a:r>
          </a:p>
          <a:p>
            <a:r>
              <a:rPr lang="en-US" dirty="0" smtClean="0">
                <a:sym typeface="Wingdings" pitchFamily="2" charset="2"/>
              </a:rPr>
              <a:t>Biaxial - m3 design</a:t>
            </a:r>
            <a:endParaRPr lang="en-US" dirty="0" smtClean="0"/>
          </a:p>
          <a:p>
            <a:pPr lvl="1">
              <a:buNone/>
            </a:pPr>
            <a:r>
              <a:rPr lang="en-US" dirty="0" smtClean="0"/>
              <a:t>	M3 slider geometry = .040” offset</a:t>
            </a:r>
          </a:p>
          <a:p>
            <a:pPr lvl="1">
              <a:buNone/>
            </a:pPr>
            <a:r>
              <a:rPr lang="en-US" dirty="0" smtClean="0"/>
              <a:t>	Key simulation  </a:t>
            </a:r>
          </a:p>
          <a:p>
            <a:pPr lvl="1">
              <a:buNone/>
            </a:pPr>
            <a:r>
              <a:rPr lang="en-US" dirty="0" smtClean="0"/>
              <a:t>	.007” keyway widening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MORE DOTS!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FORCED ENTRY</a:t>
            </a:r>
          </a:p>
          <a:p>
            <a:r>
              <a:rPr lang="en-US" dirty="0" smtClean="0"/>
              <a:t>Original Deadbolt  design</a:t>
            </a:r>
          </a:p>
          <a:p>
            <a:r>
              <a:rPr lang="en-US" dirty="0" smtClean="0"/>
              <a:t>Fatal design flaw: 30 seconds bypass</a:t>
            </a:r>
          </a:p>
          <a:p>
            <a:r>
              <a:rPr lang="en-US" dirty="0" smtClean="0"/>
              <a:t>Later deadbolt designs: new attacks</a:t>
            </a:r>
          </a:p>
          <a:p>
            <a:r>
              <a:rPr lang="en-US" dirty="0" smtClean="0"/>
              <a:t>Mortise and rim cylinders</a:t>
            </a:r>
          </a:p>
          <a:p>
            <a:r>
              <a:rPr lang="en-US" dirty="0" smtClean="0"/>
              <a:t>Inherent design problem: .065” plug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MORE DOTS: BILEVEL LOCK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2007 Bilevel locks introduced</a:t>
            </a:r>
          </a:p>
          <a:p>
            <a:r>
              <a:rPr lang="en-US" dirty="0" smtClean="0"/>
              <a:t>Integrate low and high security to compete</a:t>
            </a:r>
          </a:p>
          <a:p>
            <a:r>
              <a:rPr lang="en-US" dirty="0" smtClean="0"/>
              <a:t>Flawed design, will affect system security when integrated into high security system</a:t>
            </a:r>
          </a:p>
          <a:p>
            <a:r>
              <a:rPr lang="en-US" dirty="0" smtClean="0"/>
              <a:t>Borescope decoding of aft pins to compromise security of entire system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CONNECTING THE DOTS: </a:t>
            </a:r>
            <a:br>
              <a:rPr lang="en-US" dirty="0" smtClean="0"/>
            </a:br>
            <a:r>
              <a:rPr lang="en-US" dirty="0" smtClean="0"/>
              <a:t>The Results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Biaxial Code  assignment:  Reverse Engineer for all non-master key systems</a:t>
            </a:r>
          </a:p>
          <a:p>
            <a:r>
              <a:rPr lang="en-US" dirty="0" smtClean="0"/>
              <a:t>Gate tolerance: 4 keys to open</a:t>
            </a:r>
          </a:p>
          <a:p>
            <a:r>
              <a:rPr lang="en-US" dirty="0" smtClean="0"/>
              <a:t>NEW CONCEPT: Code Setting keys</a:t>
            </a:r>
          </a:p>
          <a:p>
            <a:r>
              <a:rPr lang="en-US" dirty="0" smtClean="0"/>
              <a:t>Sidebar leg-gate interface: NEW CONCEPT: Setting sidebar code</a:t>
            </a:r>
          </a:p>
          <a:p>
            <a:r>
              <a:rPr lang="en-US" dirty="0" smtClean="0"/>
              <a:t>M3 Wider keyway: Simulated blanks</a:t>
            </a:r>
          </a:p>
          <a:p>
            <a:r>
              <a:rPr lang="en-US" dirty="0" smtClean="0"/>
              <a:t>Slider design: paper clip offset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CODE SETTING KEYS: </a:t>
            </a:r>
            <a:br>
              <a:rPr lang="en-US" dirty="0" smtClean="0"/>
            </a:br>
            <a:r>
              <a:rPr lang="en-US" dirty="0" smtClean="0"/>
              <a:t>Four Keys to the Kingdom</a:t>
            </a:r>
            <a:endParaRPr lang="en-US" dirty="0"/>
          </a:p>
        </p:txBody>
      </p:sp>
      <p:pic>
        <p:nvPicPr>
          <p:cNvPr id="4" name="Content Placeholder 3" descr="TRYOUT_KEYS_COMPOSITE_400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447799" y="1981200"/>
            <a:ext cx="7006897" cy="45720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MEDECO HIGH SECURITY:</a:t>
            </a:r>
            <a:br>
              <a:rPr lang="en-US" dirty="0" smtClean="0"/>
            </a:br>
            <a:r>
              <a:rPr lang="en-US" dirty="0" smtClean="0"/>
              <a:t>What it means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UL, BHMA/ANSI, </a:t>
            </a:r>
            <a:r>
              <a:rPr lang="en-US" dirty="0" err="1" smtClean="0"/>
              <a:t>Vd.S</a:t>
            </a:r>
            <a:r>
              <a:rPr lang="en-US" dirty="0" smtClean="0"/>
              <a:t> Certified</a:t>
            </a:r>
          </a:p>
          <a:p>
            <a:r>
              <a:rPr lang="en-US" dirty="0" smtClean="0"/>
              <a:t>High level of protection against attack</a:t>
            </a:r>
          </a:p>
          <a:p>
            <a:r>
              <a:rPr lang="en-US" dirty="0" smtClean="0"/>
              <a:t>Picking: 10-15 minute resistance</a:t>
            </a:r>
          </a:p>
          <a:p>
            <a:r>
              <a:rPr lang="en-US" dirty="0" smtClean="0"/>
              <a:t>No bumping</a:t>
            </a:r>
          </a:p>
          <a:p>
            <a:r>
              <a:rPr lang="en-US" dirty="0" smtClean="0"/>
              <a:t>Forced Entry: 5 minutes, minimum</a:t>
            </a:r>
          </a:p>
          <a:p>
            <a:r>
              <a:rPr lang="en-US" dirty="0" smtClean="0"/>
              <a:t>Key control</a:t>
            </a:r>
          </a:p>
          <a:p>
            <a:pPr lvl="1"/>
            <a:r>
              <a:rPr lang="en-US" dirty="0" smtClean="0"/>
              <a:t>Protect restricted and proprietary keyways</a:t>
            </a:r>
          </a:p>
          <a:p>
            <a:pPr lvl="1"/>
            <a:r>
              <a:rPr lang="en-US" dirty="0" smtClean="0"/>
              <a:t>Stop duplication, replication, simulation of keys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OPEN IN THIRTY SECONDS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Setting the Sidebar Code </a:t>
            </a:r>
          </a:p>
          <a:p>
            <a:r>
              <a:rPr lang="en-US" dirty="0" smtClean="0"/>
              <a:t>Conventional pick tools</a:t>
            </a:r>
          </a:p>
        </p:txBody>
      </p:sp>
      <p:pic>
        <p:nvPicPr>
          <p:cNvPr id="4" name="Picture 3" descr="pick_10.jpg">
            <a:hlinkClick r:id="rId2" action="ppaction://hlinkfile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57400" y="3124200"/>
            <a:ext cx="4572000" cy="304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PICKING A MEDECO LOCK</a:t>
            </a:r>
            <a:endParaRPr lang="en-US" dirty="0"/>
          </a:p>
        </p:txBody>
      </p:sp>
      <p:pic>
        <p:nvPicPr>
          <p:cNvPr id="4" name="Content Placeholder 3" descr="pick_10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733550" y="1600200"/>
            <a:ext cx="6743700" cy="44958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LESSONS TO BE LEARNED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Patents do not assure security</a:t>
            </a:r>
          </a:p>
          <a:p>
            <a:r>
              <a:rPr lang="en-US" dirty="0" smtClean="0"/>
              <a:t>Apparent security v. actual security</a:t>
            </a:r>
          </a:p>
          <a:p>
            <a:r>
              <a:rPr lang="en-US" dirty="0" smtClean="0"/>
              <a:t>40 years of invincibility means nothing</a:t>
            </a:r>
          </a:p>
          <a:p>
            <a:r>
              <a:rPr lang="en-US" dirty="0" smtClean="0"/>
              <a:t>New methods of attack</a:t>
            </a:r>
          </a:p>
          <a:p>
            <a:r>
              <a:rPr lang="en-US" dirty="0" smtClean="0"/>
              <a:t>Corporate arrogance  and  misrepresentation</a:t>
            </a:r>
          </a:p>
          <a:p>
            <a:r>
              <a:rPr lang="en-US" dirty="0" smtClean="0"/>
              <a:t>“If it wasn’t invented here” mentality</a:t>
            </a:r>
          </a:p>
          <a:p>
            <a:r>
              <a:rPr lang="en-US" dirty="0" smtClean="0"/>
              <a:t>All mechanical locks have vulnerabilities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RESULTS OF PROJECT: Decode Top Level Master Key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Determine the sidebar code in special system where multiple sidebar codes are employed to protect one or more locks</a:t>
            </a:r>
          </a:p>
          <a:p>
            <a:r>
              <a:rPr lang="en-US" dirty="0" smtClean="0"/>
              <a:t>Decode the TMK</a:t>
            </a:r>
          </a:p>
          <a:p>
            <a:r>
              <a:rPr lang="en-US" dirty="0" smtClean="0"/>
              <a:t>OWN the system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REAL WORLD ATTACK: Bumping a Medeco Lock</a:t>
            </a:r>
            <a:endParaRPr lang="en-US" dirty="0"/>
          </a:p>
        </p:txBody>
      </p:sp>
      <p:pic>
        <p:nvPicPr>
          <p:cNvPr id="6" name="JennaLynn-Medeco.wmv">
            <a:hlinkClick r:id="" action="ppaction://media"/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2362200" y="2019300"/>
            <a:ext cx="5486400" cy="3657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video>
          </p:childTnLst>
        </p:cTn>
      </p:par>
    </p:tn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sz="quarter"/>
          </p:nvPr>
        </p:nvSpPr>
        <p:spPr/>
        <p:txBody>
          <a:bodyPr/>
          <a:lstStyle/>
          <a:p>
            <a:r>
              <a:rPr lang="en-US" dirty="0" smtClean="0"/>
              <a:t>OPEN IN THIRTY SECONDS: Cracking one of the most secure locks in America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sz="quarter" idx="1"/>
          </p:nvPr>
        </p:nvSpPr>
        <p:spPr>
          <a:xfrm>
            <a:off x="1828800" y="4267200"/>
            <a:ext cx="6400800" cy="2209800"/>
          </a:xfrm>
        </p:spPr>
        <p:txBody>
          <a:bodyPr/>
          <a:lstStyle/>
          <a:p>
            <a:r>
              <a:rPr lang="en-US" dirty="0" smtClean="0"/>
              <a:t>© 2008 Marc Weber Tobias and </a:t>
            </a:r>
          </a:p>
          <a:p>
            <a:r>
              <a:rPr lang="en-US" dirty="0" smtClean="0"/>
              <a:t>Tobias Bluzmanis</a:t>
            </a:r>
          </a:p>
          <a:p>
            <a:r>
              <a:rPr lang="en-US" dirty="0" smtClean="0">
                <a:hlinkClick r:id="rId2"/>
              </a:rPr>
              <a:t>www.security.org</a:t>
            </a:r>
            <a:endParaRPr lang="en-US" dirty="0" smtClean="0"/>
          </a:p>
          <a:p>
            <a:r>
              <a:rPr lang="en-US" dirty="0" smtClean="0"/>
              <a:t>mwtobias@security.org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MEDECO LOCKS: </a:t>
            </a:r>
            <a:br>
              <a:rPr lang="en-US" dirty="0" smtClean="0"/>
            </a:br>
            <a:r>
              <a:rPr lang="en-US" dirty="0" smtClean="0"/>
              <a:t>Why are they Secure?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2 shear lines and sidebar for Biaxial</a:t>
            </a:r>
          </a:p>
          <a:p>
            <a:r>
              <a:rPr lang="en-US" dirty="0" smtClean="0"/>
              <a:t>3 independent security layers: m3</a:t>
            </a:r>
          </a:p>
          <a:p>
            <a:r>
              <a:rPr lang="en-US" dirty="0" smtClean="0"/>
              <a:t>Pins = 3 rotation angles, 6 permutations</a:t>
            </a:r>
          </a:p>
          <a:p>
            <a:r>
              <a:rPr lang="en-US" dirty="0" smtClean="0"/>
              <a:t>Physical pin manipulation difficult</a:t>
            </a:r>
          </a:p>
          <a:p>
            <a:r>
              <a:rPr lang="en-US" dirty="0" smtClean="0"/>
              <a:t>False gates and mushroom pins</a:t>
            </a:r>
          </a:p>
          <a:p>
            <a:r>
              <a:rPr lang="en-US" dirty="0" smtClean="0"/>
              <a:t>ARX special anti-pick pins</a:t>
            </a:r>
          </a:p>
          <a:p>
            <a:r>
              <a:rPr lang="en-US" dirty="0" smtClean="0"/>
              <a:t>High tolerance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Lock And Key">
  <a:themeElements>
    <a:clrScheme name="Default Design 1">
      <a:dk1>
        <a:srgbClr val="200B5B"/>
      </a:dk1>
      <a:lt1>
        <a:srgbClr val="EAEAEA"/>
      </a:lt1>
      <a:dk2>
        <a:srgbClr val="6600FF"/>
      </a:dk2>
      <a:lt2>
        <a:srgbClr val="FFCC66"/>
      </a:lt2>
      <a:accent1>
        <a:srgbClr val="EEB00B"/>
      </a:accent1>
      <a:accent2>
        <a:srgbClr val="6600CC"/>
      </a:accent2>
      <a:accent3>
        <a:srgbClr val="B8AAFF"/>
      </a:accent3>
      <a:accent4>
        <a:srgbClr val="C8C8C8"/>
      </a:accent4>
      <a:accent5>
        <a:srgbClr val="F5D4AA"/>
      </a:accent5>
      <a:accent6>
        <a:srgbClr val="5C00B9"/>
      </a:accent6>
      <a:hlink>
        <a:srgbClr val="FF33CC"/>
      </a:hlink>
      <a:folHlink>
        <a:srgbClr val="CC99FF"/>
      </a:folHlink>
    </a:clrScheme>
    <a:fontScheme name="Default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sq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sq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Default Design 1">
        <a:dk1>
          <a:srgbClr val="200B5B"/>
        </a:dk1>
        <a:lt1>
          <a:srgbClr val="EAEAEA"/>
        </a:lt1>
        <a:dk2>
          <a:srgbClr val="6600FF"/>
        </a:dk2>
        <a:lt2>
          <a:srgbClr val="FFCC66"/>
        </a:lt2>
        <a:accent1>
          <a:srgbClr val="EEB00B"/>
        </a:accent1>
        <a:accent2>
          <a:srgbClr val="6600CC"/>
        </a:accent2>
        <a:accent3>
          <a:srgbClr val="B8AAFF"/>
        </a:accent3>
        <a:accent4>
          <a:srgbClr val="C8C8C8"/>
        </a:accent4>
        <a:accent5>
          <a:srgbClr val="F5D4AA"/>
        </a:accent5>
        <a:accent6>
          <a:srgbClr val="5C00B9"/>
        </a:accent6>
        <a:hlink>
          <a:srgbClr val="FF33CC"/>
        </a:hlink>
        <a:folHlink>
          <a:srgbClr val="CC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393939"/>
        </a:dk1>
        <a:lt1>
          <a:srgbClr val="FFFFFF"/>
        </a:lt1>
        <a:dk2>
          <a:srgbClr val="6600CC"/>
        </a:dk2>
        <a:lt2>
          <a:srgbClr val="CCCCFF"/>
        </a:lt2>
        <a:accent1>
          <a:srgbClr val="F9D87E"/>
        </a:accent1>
        <a:accent2>
          <a:srgbClr val="FFCCCC"/>
        </a:accent2>
        <a:accent3>
          <a:srgbClr val="FFFFFF"/>
        </a:accent3>
        <a:accent4>
          <a:srgbClr val="2F2F2F"/>
        </a:accent4>
        <a:accent5>
          <a:srgbClr val="FBE9C0"/>
        </a:accent5>
        <a:accent6>
          <a:srgbClr val="E7B9B9"/>
        </a:accent6>
        <a:hlink>
          <a:srgbClr val="FFCCFF"/>
        </a:hlink>
        <a:folHlink>
          <a:srgbClr val="99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FFFFFF"/>
        </a:lt2>
        <a:accent1>
          <a:srgbClr val="CBCBCB"/>
        </a:accent1>
        <a:accent2>
          <a:srgbClr val="5F5F5F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555555"/>
        </a:accent6>
        <a:hlink>
          <a:srgbClr val="969696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330000"/>
        </a:dk1>
        <a:lt1>
          <a:srgbClr val="FFFFCC"/>
        </a:lt1>
        <a:dk2>
          <a:srgbClr val="000000"/>
        </a:dk2>
        <a:lt2>
          <a:srgbClr val="FFCC00"/>
        </a:lt2>
        <a:accent1>
          <a:srgbClr val="FF9900"/>
        </a:accent1>
        <a:accent2>
          <a:srgbClr val="330099"/>
        </a:accent2>
        <a:accent3>
          <a:srgbClr val="AAAAAA"/>
        </a:accent3>
        <a:accent4>
          <a:srgbClr val="DADAAE"/>
        </a:accent4>
        <a:accent5>
          <a:srgbClr val="FFCAAA"/>
        </a:accent5>
        <a:accent6>
          <a:srgbClr val="2D008A"/>
        </a:accent6>
        <a:hlink>
          <a:srgbClr val="FF6633"/>
        </a:hlink>
        <a:folHlink>
          <a:srgbClr val="66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333300"/>
        </a:dk1>
        <a:lt1>
          <a:srgbClr val="DDDDDD"/>
        </a:lt1>
        <a:dk2>
          <a:srgbClr val="996600"/>
        </a:dk2>
        <a:lt2>
          <a:srgbClr val="FFCC66"/>
        </a:lt2>
        <a:accent1>
          <a:srgbClr val="EEB00B"/>
        </a:accent1>
        <a:accent2>
          <a:srgbClr val="330099"/>
        </a:accent2>
        <a:accent3>
          <a:srgbClr val="CAB8AA"/>
        </a:accent3>
        <a:accent4>
          <a:srgbClr val="BDBDBD"/>
        </a:accent4>
        <a:accent5>
          <a:srgbClr val="F5D4AA"/>
        </a:accent5>
        <a:accent6>
          <a:srgbClr val="2D008A"/>
        </a:accent6>
        <a:hlink>
          <a:srgbClr val="FF6633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3300"/>
        </a:dk1>
        <a:lt1>
          <a:srgbClr val="FFFFCC"/>
        </a:lt1>
        <a:dk2>
          <a:srgbClr val="999933"/>
        </a:dk2>
        <a:lt2>
          <a:srgbClr val="FFFF66"/>
        </a:lt2>
        <a:accent1>
          <a:srgbClr val="CC9900"/>
        </a:accent1>
        <a:accent2>
          <a:srgbClr val="330099"/>
        </a:accent2>
        <a:accent3>
          <a:srgbClr val="CACAAD"/>
        </a:accent3>
        <a:accent4>
          <a:srgbClr val="DADAAE"/>
        </a:accent4>
        <a:accent5>
          <a:srgbClr val="E2CAAA"/>
        </a:accent5>
        <a:accent6>
          <a:srgbClr val="2D008A"/>
        </a:accent6>
        <a:hlink>
          <a:srgbClr val="FF9900"/>
        </a:hlink>
        <a:folHlink>
          <a:srgbClr val="FF66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1112</TotalTime>
  <Words>2239</Words>
  <Application>Microsoft PowerPoint</Application>
  <PresentationFormat>On-screen Show (4:3)</PresentationFormat>
  <Paragraphs>440</Paragraphs>
  <Slides>85</Slides>
  <Notes>2</Notes>
  <HiddenSlides>0</HiddenSlides>
  <MMClips>1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85</vt:i4>
      </vt:variant>
    </vt:vector>
  </HeadingPairs>
  <TitlesOfParts>
    <vt:vector size="87" baseType="lpstr">
      <vt:lpstr>Lock And Key</vt:lpstr>
      <vt:lpstr>Custom Design</vt:lpstr>
      <vt:lpstr>MEDECO CASE STUDY</vt:lpstr>
      <vt:lpstr>MEDECO PRESENTATION</vt:lpstr>
      <vt:lpstr>MEDECO PRESENTATION</vt:lpstr>
      <vt:lpstr>ATTACK METHODOLOGY  FOR HIGH SECURITY LOCKS</vt:lpstr>
      <vt:lpstr>HIGH SECURITY LOCKS: Critical Design Issues</vt:lpstr>
      <vt:lpstr>HIGH SECURITY:  Three Critical Design Factors</vt:lpstr>
      <vt:lpstr>MEDECO HIGH SECURITY</vt:lpstr>
      <vt:lpstr>MEDECO HIGH SECURITY: What it means</vt:lpstr>
      <vt:lpstr>MEDECO LOCKS:  Why are they Secure?</vt:lpstr>
      <vt:lpstr>MEDECO LOCKS:  Why are they Secure?</vt:lpstr>
      <vt:lpstr>MEDECO LOCKS:  3 Independent Security Layers </vt:lpstr>
      <vt:lpstr>HIGH SECURITY LOCKS: Why Important? </vt:lpstr>
      <vt:lpstr>MEDECO TWISTING PINS: 3 Angles + 2 Positions</vt:lpstr>
      <vt:lpstr>SECURITY  CONCEPTS: Sidebar IS Medeco Security</vt:lpstr>
      <vt:lpstr>STORY OF LOCKS, LIES, and HIGH INSECURITY</vt:lpstr>
      <vt:lpstr>PLUG AND SIDEBAR:  All pins aligned</vt:lpstr>
      <vt:lpstr>SIDEBAR RETRACTED</vt:lpstr>
      <vt:lpstr>PLUG AND SIDEBAR: Locked</vt:lpstr>
      <vt:lpstr>MEDECO CASE HISTORY</vt:lpstr>
      <vt:lpstr>DESIGN = VULNERABILITIES</vt:lpstr>
      <vt:lpstr>MEDECO HISTORY</vt:lpstr>
      <vt:lpstr>CRACKING MEDECO LOCKS: Exploit Design Features and System Parameters</vt:lpstr>
      <vt:lpstr>CRACKING MEDECO LOCKS: Exploit Design Features and System Parameters</vt:lpstr>
      <vt:lpstr>MEDECO CODEBOOK:  At the heart of security</vt:lpstr>
      <vt:lpstr>WHY THE MEDECO CASE STUDY IS IMPORTANT</vt:lpstr>
      <vt:lpstr>CONVENTIONAL v.  HIGH SECURITY LOCKS</vt:lpstr>
      <vt:lpstr>QUESTIONS: BYPASS AND REVERSE ENGINEERING</vt:lpstr>
      <vt:lpstr>SYSTEM BYPASS: More Questions</vt:lpstr>
      <vt:lpstr>ATTACKS: Two Primary Rules</vt:lpstr>
      <vt:lpstr>METHODS OF ATTACK: High Security Locks</vt:lpstr>
      <vt:lpstr>ADDITIONAL METHODS OF ATTACK</vt:lpstr>
      <vt:lpstr>KEY CONTROL</vt:lpstr>
      <vt:lpstr>KEY CONTROL and  “KEY SECURITY”</vt:lpstr>
      <vt:lpstr>KEY SECURITY: A Concept</vt:lpstr>
      <vt:lpstr>KEYS: Analyze  Critical Elements</vt:lpstr>
      <vt:lpstr>MEDECO KEY CONTROL: Critical Issues</vt:lpstr>
      <vt:lpstr>MEDECO KEY CONTROL</vt:lpstr>
      <vt:lpstr>KEY CONTROL and “KEY SECURITY” ISSUES</vt:lpstr>
      <vt:lpstr>KEY CONTROL: Design Issues</vt:lpstr>
      <vt:lpstr>DUPLICATION AND REPLICATION OF KEYS</vt:lpstr>
      <vt:lpstr>COVERT and FORCED ENTRY RESISTANCE</vt:lpstr>
      <vt:lpstr>CMOE: Covert Methods of Entry</vt:lpstr>
      <vt:lpstr>STANDARDS REQUIREMENTS</vt:lpstr>
      <vt:lpstr>MEDECO:  CONVENTIONAL PICKING</vt:lpstr>
      <vt:lpstr>PICKING MEDECO LOCKS</vt:lpstr>
      <vt:lpstr>TOBIAS DECODER:  Medeco decoder:  by “Crackpot!”</vt:lpstr>
      <vt:lpstr>SOPHISTICATED DECODERS</vt:lpstr>
      <vt:lpstr>AFT PINS: Decode Angles for Biaxial, m3, and Bilevel</vt:lpstr>
      <vt:lpstr>FORCED ENTRY RESISTANCE</vt:lpstr>
      <vt:lpstr>FORCED ENTRY ATTACKS: Deficiencies in standards</vt:lpstr>
      <vt:lpstr>SIDEBAR:  Bypass and Circumvention </vt:lpstr>
      <vt:lpstr>SIDEBAR ATTACK: Physical Strength</vt:lpstr>
      <vt:lpstr>FORCED ENTRY ATTACKS</vt:lpstr>
      <vt:lpstr>MEDECO HIGH SECURITY: Lessons to be learned</vt:lpstr>
      <vt:lpstr>MEDECO MISTAKES</vt:lpstr>
      <vt:lpstr>MEDECO TIMELINE</vt:lpstr>
      <vt:lpstr>MODERN PIN TUMBLER</vt:lpstr>
      <vt:lpstr>MEDECO BIAXIAL  </vt:lpstr>
      <vt:lpstr>SIDEBAR AS A GENERIC SECURITY CONCEPT</vt:lpstr>
      <vt:lpstr>MEDECO RESEARCH:  Results of Project</vt:lpstr>
      <vt:lpstr>RESULTS OF PROJECT: Bumping</vt:lpstr>
      <vt:lpstr>MEDECO BUMP KEY</vt:lpstr>
      <vt:lpstr>RESULTS OF PROJECT:  Key Control and Key Security</vt:lpstr>
      <vt:lpstr>SIMULATED BLANKS: Any m3 and Many Biaxial Locks</vt:lpstr>
      <vt:lpstr>SIMULATED BLANKS</vt:lpstr>
      <vt:lpstr>M3 SLIDER:  Bypass with a Paper clip</vt:lpstr>
      <vt:lpstr>SECURITY OF m3: High Tech Wire!</vt:lpstr>
      <vt:lpstr>RESULTS OF PROJECT: Picking</vt:lpstr>
      <vt:lpstr>RESULTS OF PROJECT: Forced Entry Techniques</vt:lpstr>
      <vt:lpstr>DEADBOLT ATTACK</vt:lpstr>
      <vt:lpstr>DEADBOLT BYPASS: 2$ Screwdriver + $.25 materials</vt:lpstr>
      <vt:lpstr>MORTISE CYLINDER </vt:lpstr>
      <vt:lpstr>MORTISE ATTACK</vt:lpstr>
      <vt:lpstr>MORTISE ATTACK</vt:lpstr>
      <vt:lpstr>CONNECTING THE DOTS</vt:lpstr>
      <vt:lpstr>MORE DOTS!</vt:lpstr>
      <vt:lpstr>MORE DOTS: BILEVEL LOCK</vt:lpstr>
      <vt:lpstr>CONNECTING THE DOTS:  The Results</vt:lpstr>
      <vt:lpstr>CODE SETTING KEYS:  Four Keys to the Kingdom</vt:lpstr>
      <vt:lpstr>OPEN IN THIRTY SECONDS</vt:lpstr>
      <vt:lpstr>PICKING A MEDECO LOCK</vt:lpstr>
      <vt:lpstr>LESSONS TO BE LEARNED</vt:lpstr>
      <vt:lpstr>RESULTS OF PROJECT: Decode Top Level Master Key</vt:lpstr>
      <vt:lpstr>REAL WORLD ATTACK: Bumping a Medeco Lock</vt:lpstr>
      <vt:lpstr>OPEN IN THIRTY SECONDS: Cracking one of the most secure locks in America</vt:lpstr>
    </vt:vector>
  </TitlesOfParts>
  <Company> 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 MARC WEBER TOBIAS</dc:creator>
  <cp:lastModifiedBy> MARC WEBER TOBIAS</cp:lastModifiedBy>
  <cp:revision>167</cp:revision>
  <cp:lastPrinted>1601-01-01T00:00:00Z</cp:lastPrinted>
  <dcterms:created xsi:type="dcterms:W3CDTF">2008-04-13T05:51:28Z</dcterms:created>
  <dcterms:modified xsi:type="dcterms:W3CDTF">2008-07-07T01:58:07Z</dcterms:modified>
</cp:coreProperties>
</file>