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69" r:id="rId4"/>
    <p:sldId id="270" r:id="rId5"/>
    <p:sldId id="271" r:id="rId6"/>
    <p:sldId id="265" r:id="rId7"/>
    <p:sldId id="266" r:id="rId8"/>
    <p:sldId id="267" r:id="rId9"/>
    <p:sldId id="258" r:id="rId10"/>
    <p:sldId id="259" r:id="rId11"/>
    <p:sldId id="260" r:id="rId12"/>
    <p:sldId id="261" r:id="rId13"/>
    <p:sldId id="268" r:id="rId14"/>
    <p:sldId id="272" r:id="rId15"/>
    <p:sldId id="262" r:id="rId16"/>
    <p:sldId id="263" r:id="rId17"/>
    <p:sldId id="273" r:id="rId18"/>
    <p:sldId id="274" r:id="rId19"/>
    <p:sldId id="26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>
        <p:scale>
          <a:sx n="97" d="100"/>
          <a:sy n="97" d="100"/>
        </p:scale>
        <p:origin x="520" y="3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6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B37BD-9020-45CA-B80B-0F1706E9C207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93F8D-487B-4205-8EC2-E54EC5261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9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3F8D-487B-4205-8EC2-E54EC52616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82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3F8D-487B-4205-8EC2-E54EC526161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47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3F8D-487B-4205-8EC2-E54EC526161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48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3F8D-487B-4205-8EC2-E54EC526161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3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0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7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5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9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8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5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7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3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3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32789-BF25-47E3-950D-AD6D6BDA2904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1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mwtobias@security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MASTER KEY SYSTEMS DATA:</a:t>
            </a:r>
            <a:br>
              <a:rPr lang="en-US" b="1" dirty="0"/>
            </a:br>
            <a:r>
              <a:rPr lang="en-US" b="1" dirty="0"/>
              <a:t>Security, Protection, Liability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4500" b="1" dirty="0"/>
              <a:t>SECURITY GUIDELINES FOR MANUFACTURERS, LOCKSMITHS, AND END-USERS</a:t>
            </a:r>
            <a:endParaRPr lang="en-US" sz="4500" dirty="0"/>
          </a:p>
          <a:p>
            <a:pPr marL="0" indent="0" algn="ctr">
              <a:buNone/>
            </a:pPr>
            <a:r>
              <a:rPr lang="en-US" sz="5300" b="1" dirty="0"/>
              <a:t>GOAL:</a:t>
            </a:r>
            <a:r>
              <a:rPr lang="en-US" b="1" dirty="0"/>
              <a:t> </a:t>
            </a:r>
            <a:r>
              <a:rPr lang="en-US" sz="4500" b="1" dirty="0"/>
              <a:t>Protection of master key system data from </a:t>
            </a:r>
          </a:p>
          <a:p>
            <a:pPr marL="0" indent="0" algn="ctr">
              <a:buNone/>
            </a:pPr>
            <a:r>
              <a:rPr lang="en-US" sz="4500" b="1" dirty="0"/>
              <a:t>Unauthorized access, use, or compromise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1752600"/>
            <a:ext cx="4038600" cy="302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689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CRITICAL PLAYERS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MANUFACTURERS</a:t>
            </a:r>
          </a:p>
          <a:p>
            <a:r>
              <a:rPr lang="en-US" dirty="0"/>
              <a:t>LOCKSMITHS</a:t>
            </a:r>
          </a:p>
          <a:p>
            <a:r>
              <a:rPr lang="en-US" dirty="0"/>
              <a:t>END-USERS</a:t>
            </a:r>
          </a:p>
          <a:p>
            <a:endParaRPr lang="en-US" dirty="0"/>
          </a:p>
          <a:p>
            <a:r>
              <a:rPr lang="en-US" dirty="0"/>
              <a:t>LOCKSMITHS ARE THE MOST IMPORTANT</a:t>
            </a:r>
          </a:p>
          <a:p>
            <a:pPr lvl="1"/>
            <a:r>
              <a:rPr lang="en-US" dirty="0"/>
              <a:t>They are the gatekeeper</a:t>
            </a:r>
          </a:p>
          <a:p>
            <a:pPr lvl="1"/>
            <a:r>
              <a:rPr lang="en-US" dirty="0"/>
              <a:t>They are the most vulnerable to attack</a:t>
            </a:r>
          </a:p>
          <a:p>
            <a:pPr lvl="1"/>
            <a:r>
              <a:rPr lang="en-US" dirty="0"/>
              <a:t>Most are least equipped to deal with security issues</a:t>
            </a:r>
          </a:p>
        </p:txBody>
      </p:sp>
    </p:spTree>
    <p:extLst>
      <p:ext uri="{BB962C8B-B14F-4D97-AF65-F5344CB8AC3E}">
        <p14:creationId xmlns:p14="http://schemas.microsoft.com/office/powerpoint/2010/main" val="1949291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LOCKSMITHS: </a:t>
            </a:r>
            <a:br>
              <a:rPr lang="en-US" dirty="0"/>
            </a:br>
            <a:r>
              <a:rPr lang="en-US" dirty="0"/>
              <a:t>WHY MOST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Planning and ordering systems, or defining the system locally</a:t>
            </a:r>
          </a:p>
          <a:p>
            <a:r>
              <a:rPr lang="en-US" dirty="0"/>
              <a:t>Responsible for receiving cylinders and keys</a:t>
            </a:r>
          </a:p>
          <a:p>
            <a:r>
              <a:rPr lang="en-US" dirty="0"/>
              <a:t>Installation</a:t>
            </a:r>
          </a:p>
          <a:p>
            <a:r>
              <a:rPr lang="en-US" dirty="0"/>
              <a:t>Keying, rekeying, adding to systems</a:t>
            </a:r>
          </a:p>
          <a:p>
            <a:r>
              <a:rPr lang="en-US" dirty="0"/>
              <a:t>Cutting keys</a:t>
            </a:r>
          </a:p>
          <a:p>
            <a:r>
              <a:rPr lang="en-US" dirty="0"/>
              <a:t>Storage of key blanks</a:t>
            </a:r>
          </a:p>
          <a:p>
            <a:r>
              <a:rPr lang="en-US" dirty="0"/>
              <a:t>Maintain keying charts and data</a:t>
            </a:r>
          </a:p>
        </p:txBody>
      </p:sp>
    </p:spTree>
    <p:extLst>
      <p:ext uri="{BB962C8B-B14F-4D97-AF65-F5344CB8AC3E}">
        <p14:creationId xmlns:p14="http://schemas.microsoft.com/office/powerpoint/2010/main" val="367760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LOCKSMITH SECURITY and MKS</a:t>
            </a:r>
            <a:br>
              <a:rPr lang="en-US" dirty="0"/>
            </a:br>
            <a:r>
              <a:rPr lang="en-US" dirty="0"/>
              <a:t>Does it exist?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compromise an entire system</a:t>
            </a:r>
          </a:p>
          <a:p>
            <a:r>
              <a:rPr lang="en-US" dirty="0"/>
              <a:t>They have all the critical information</a:t>
            </a:r>
          </a:p>
          <a:p>
            <a:r>
              <a:rPr lang="en-US" dirty="0"/>
              <a:t>They have key blanks</a:t>
            </a:r>
          </a:p>
          <a:p>
            <a:r>
              <a:rPr lang="en-US" dirty="0"/>
              <a:t>Responsible to verify credentials for restricted systems</a:t>
            </a:r>
          </a:p>
          <a:p>
            <a:r>
              <a:rPr lang="en-US" dirty="0"/>
              <a:t>Ability to produce keys</a:t>
            </a:r>
          </a:p>
          <a:p>
            <a:r>
              <a:rPr lang="en-US" dirty="0"/>
              <a:t>Ability to order new keys</a:t>
            </a:r>
          </a:p>
        </p:txBody>
      </p:sp>
    </p:spTree>
    <p:extLst>
      <p:ext uri="{BB962C8B-B14F-4D97-AF65-F5344CB8AC3E}">
        <p14:creationId xmlns:p14="http://schemas.microsoft.com/office/powerpoint/2010/main" val="1279223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 SECURITY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MUST ADDRESS CRITICAL ISSUES</a:t>
            </a:r>
          </a:p>
          <a:p>
            <a:pPr lvl="1"/>
            <a:r>
              <a:rPr lang="en-US" dirty="0"/>
              <a:t>Access to data and storage</a:t>
            </a:r>
          </a:p>
          <a:p>
            <a:pPr lvl="1"/>
            <a:r>
              <a:rPr lang="en-US" dirty="0"/>
              <a:t>Control and protection of information and inventory</a:t>
            </a:r>
          </a:p>
          <a:p>
            <a:pPr lvl="1"/>
            <a:r>
              <a:rPr lang="en-US" dirty="0"/>
              <a:t>Physical control of all elements that can compromise a system</a:t>
            </a:r>
          </a:p>
          <a:p>
            <a:pPr marL="457200" lvl="1" indent="0">
              <a:buNone/>
            </a:pPr>
            <a:r>
              <a:rPr lang="en-US" dirty="0"/>
              <a:t>SECURITY CONCERNS</a:t>
            </a:r>
          </a:p>
          <a:p>
            <a:pPr marL="457200" lvl="1" indent="0">
              <a:buNone/>
            </a:pPr>
            <a:r>
              <a:rPr lang="en-US" dirty="0"/>
              <a:t>PRIVACY ISSUES AND LEGISLATION</a:t>
            </a:r>
          </a:p>
          <a:p>
            <a:pPr marL="457200" lvl="1" indent="0">
              <a:buNone/>
            </a:pPr>
            <a:r>
              <a:rPr lang="en-US" dirty="0"/>
              <a:t>REGULATORY ENFORCEMENT WILL FOLLOW</a:t>
            </a:r>
          </a:p>
          <a:p>
            <a:pPr marL="457200" lvl="1" indent="0">
              <a:buNone/>
            </a:pPr>
            <a:r>
              <a:rPr lang="en-US" dirty="0"/>
              <a:t>COMPLY WITH CURRENT AND FUTURE USER SECURITY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802638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INDUSTRY GUIDELINES </a:t>
            </a:r>
            <a:br>
              <a:rPr lang="en-US" dirty="0"/>
            </a:br>
            <a:r>
              <a:rPr lang="en-US" dirty="0"/>
              <a:t>MUST ADDRESS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Risk management and facilities security will require security audits</a:t>
            </a:r>
          </a:p>
          <a:p>
            <a:pPr lvl="1"/>
            <a:r>
              <a:rPr lang="en-US" dirty="0"/>
              <a:t>Manufacturer controls</a:t>
            </a:r>
          </a:p>
          <a:p>
            <a:pPr lvl="1"/>
            <a:r>
              <a:rPr lang="en-US" dirty="0"/>
              <a:t>Locksmith internal controls and procedures</a:t>
            </a:r>
          </a:p>
          <a:p>
            <a:pPr lvl="1"/>
            <a:r>
              <a:rPr lang="en-US" dirty="0"/>
              <a:t>End-user controls and procedures</a:t>
            </a:r>
          </a:p>
          <a:p>
            <a:pPr marL="457200" lvl="1" indent="0">
              <a:buNone/>
            </a:pPr>
            <a:r>
              <a:rPr lang="en-US" dirty="0"/>
              <a:t>GOAL: THE PROTECTION OF</a:t>
            </a:r>
          </a:p>
          <a:p>
            <a:pPr marL="457200" lvl="1" indent="0">
              <a:buNone/>
            </a:pPr>
            <a:r>
              <a:rPr lang="en-US" dirty="0"/>
              <a:t>	End-user facilities, assets, information</a:t>
            </a:r>
          </a:p>
          <a:p>
            <a:pPr marL="457200" lvl="1" indent="0">
              <a:buNone/>
            </a:pPr>
            <a:r>
              <a:rPr lang="en-US" dirty="0"/>
              <a:t>	Locksmiths</a:t>
            </a:r>
          </a:p>
          <a:p>
            <a:pPr marL="457200" lvl="1" indent="0">
              <a:buNone/>
            </a:pPr>
            <a:r>
              <a:rPr lang="en-US" dirty="0"/>
              <a:t>	Public</a:t>
            </a:r>
          </a:p>
        </p:txBody>
      </p:sp>
    </p:spTree>
    <p:extLst>
      <p:ext uri="{BB962C8B-B14F-4D97-AF65-F5344CB8AC3E}">
        <p14:creationId xmlns:p14="http://schemas.microsoft.com/office/powerpoint/2010/main" val="70764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LOCKSMITH SECURITY AND MKS</a:t>
            </a:r>
            <a:br>
              <a:rPr lang="en-US" dirty="0"/>
            </a:br>
            <a:r>
              <a:rPr lang="en-US" dirty="0"/>
              <a:t>Required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components: locks and keys</a:t>
            </a:r>
          </a:p>
          <a:p>
            <a:r>
              <a:rPr lang="en-US" dirty="0"/>
              <a:t>System information: keying charts, code data</a:t>
            </a:r>
          </a:p>
          <a:p>
            <a:r>
              <a:rPr lang="en-US" dirty="0"/>
              <a:t>Direct access to manufacturer via data links</a:t>
            </a:r>
          </a:p>
          <a:p>
            <a:r>
              <a:rPr lang="en-US" dirty="0"/>
              <a:t>Computers and storage of information</a:t>
            </a:r>
          </a:p>
          <a:p>
            <a:r>
              <a:rPr lang="en-US" dirty="0"/>
              <a:t>Mobile service vans for support and their security</a:t>
            </a:r>
          </a:p>
          <a:p>
            <a:r>
              <a:rPr lang="en-US" dirty="0"/>
              <a:t>Interact with customers to produce restricted keys by authorized credentials</a:t>
            </a:r>
          </a:p>
        </p:txBody>
      </p:sp>
    </p:spTree>
    <p:extLst>
      <p:ext uri="{BB962C8B-B14F-4D97-AF65-F5344CB8AC3E}">
        <p14:creationId xmlns:p14="http://schemas.microsoft.com/office/powerpoint/2010/main" val="1686595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MANUFACTURERS AND LOCKSMITHS MUST TAKE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 INDUSTRY DOES NOT MOVE TO PROTECT ITSELF, REGULATORS WILL</a:t>
            </a:r>
          </a:p>
          <a:p>
            <a:r>
              <a:rPr lang="en-US" dirty="0"/>
              <a:t>All manufactures will be involved</a:t>
            </a:r>
          </a:p>
          <a:p>
            <a:r>
              <a:rPr lang="en-US" dirty="0"/>
              <a:t>Locksmith organizations must promote to protect the industry and customers</a:t>
            </a:r>
          </a:p>
          <a:p>
            <a:r>
              <a:rPr lang="en-US" dirty="0"/>
              <a:t>Address protection of all elements</a:t>
            </a:r>
          </a:p>
          <a:p>
            <a:pPr lvl="1"/>
            <a:r>
              <a:rPr lang="en-US" dirty="0"/>
              <a:t>Design of systems</a:t>
            </a:r>
          </a:p>
          <a:p>
            <a:pPr lvl="1"/>
            <a:r>
              <a:rPr lang="en-US" dirty="0"/>
              <a:t>Implementation and installation of MKS</a:t>
            </a:r>
          </a:p>
          <a:p>
            <a:pPr lvl="1"/>
            <a:r>
              <a:rPr lang="en-US" dirty="0"/>
              <a:t>Support of systems</a:t>
            </a:r>
          </a:p>
        </p:txBody>
      </p:sp>
    </p:spTree>
    <p:extLst>
      <p:ext uri="{BB962C8B-B14F-4D97-AF65-F5344CB8AC3E}">
        <p14:creationId xmlns:p14="http://schemas.microsoft.com/office/powerpoint/2010/main" val="2523491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EVERYONE INVOLVED IN MKS</a:t>
            </a:r>
            <a:br>
              <a:rPr lang="en-US" dirty="0"/>
            </a:br>
            <a:r>
              <a:rPr lang="en-US" dirty="0"/>
              <a:t>Responsibility for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process: Design, Protection of information, Implementation</a:t>
            </a:r>
          </a:p>
          <a:p>
            <a:r>
              <a:rPr lang="en-US" dirty="0"/>
              <a:t>Of the result, and continued maintenance</a:t>
            </a:r>
          </a:p>
          <a:p>
            <a:r>
              <a:rPr lang="en-US" dirty="0"/>
              <a:t>Legal liability</a:t>
            </a:r>
          </a:p>
          <a:p>
            <a:r>
              <a:rPr lang="en-US" dirty="0"/>
              <a:t>Protect end-user system and facility</a:t>
            </a:r>
          </a:p>
          <a:p>
            <a:r>
              <a:rPr lang="en-US" dirty="0"/>
              <a:t>Insure integrity of entire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139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MASTER KEY SECURITY ENCOMPASSES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INFORMATION ABOUT:</a:t>
            </a:r>
          </a:p>
          <a:p>
            <a:pPr lvl="1"/>
            <a:r>
              <a:rPr lang="en-US" dirty="0"/>
              <a:t>Facilities</a:t>
            </a:r>
          </a:p>
          <a:p>
            <a:pPr lvl="1"/>
            <a:r>
              <a:rPr lang="en-US" dirty="0"/>
              <a:t>Key codes and data</a:t>
            </a:r>
          </a:p>
          <a:p>
            <a:pPr lvl="1"/>
            <a:r>
              <a:rPr lang="en-US" dirty="0"/>
              <a:t>System architecture</a:t>
            </a:r>
          </a:p>
          <a:p>
            <a:pPr lvl="1"/>
            <a:r>
              <a:rPr lang="en-US" dirty="0"/>
              <a:t>Locks and keys</a:t>
            </a:r>
          </a:p>
          <a:p>
            <a:pPr lvl="1"/>
            <a:r>
              <a:rPr lang="en-US" dirty="0"/>
              <a:t>Employees that work on systems</a:t>
            </a:r>
          </a:p>
          <a:p>
            <a:pPr lvl="1"/>
            <a:r>
              <a:rPr lang="en-US" dirty="0"/>
              <a:t>Manufacturers: ordering, coding, inventory, identification of customers, shipment, re-ordering of blanks and locks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70164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LIABILITY AND SECURITY ISSUES:</a:t>
            </a:r>
            <a:br>
              <a:rPr lang="en-US" dirty="0"/>
            </a:br>
            <a:r>
              <a:rPr lang="en-US" dirty="0"/>
              <a:t>Complex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 SECURITY: storage, access, transmission, deletion, updating</a:t>
            </a:r>
          </a:p>
          <a:p>
            <a:endParaRPr lang="en-US" dirty="0"/>
          </a:p>
          <a:p>
            <a:r>
              <a:rPr lang="en-US" dirty="0"/>
              <a:t>PHYSICAL SECURITY: Locksmith, inventory, locks, keys, data, databases</a:t>
            </a:r>
          </a:p>
          <a:p>
            <a:endParaRPr lang="en-US" dirty="0"/>
          </a:p>
          <a:p>
            <a:r>
              <a:rPr lang="en-US" dirty="0"/>
              <a:t>EMPLOYEE VETTING: Background, criminal history, access levels, audits, defining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27637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MECHANICAL LOCKS </a:t>
            </a:r>
            <a:br>
              <a:rPr lang="en-US" dirty="0"/>
            </a:br>
            <a:r>
              <a:rPr lang="en-US" dirty="0"/>
              <a:t>AND MASTER KEY SYSTEMS:</a:t>
            </a:r>
            <a:br>
              <a:rPr lang="en-US" dirty="0"/>
            </a:br>
            <a:r>
              <a:rPr lang="en-US" sz="2400" dirty="0"/>
              <a:t>First line of defense in large and small facilities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200" dirty="0"/>
          </a:p>
          <a:p>
            <a:r>
              <a:rPr lang="en-US" sz="2200" dirty="0"/>
              <a:t>Conventional and High Security locks</a:t>
            </a:r>
          </a:p>
          <a:p>
            <a:endParaRPr lang="en-US" sz="2200" dirty="0"/>
          </a:p>
          <a:p>
            <a:r>
              <a:rPr lang="en-US" sz="2200" dirty="0"/>
              <a:t>Systems designed by Manufacturers or Locksmiths</a:t>
            </a:r>
          </a:p>
          <a:p>
            <a:endParaRPr lang="en-US" sz="2200" dirty="0"/>
          </a:p>
          <a:p>
            <a:r>
              <a:rPr lang="en-US" sz="2200" dirty="0"/>
              <a:t>Installed and maintained by locksmiths or end-users</a:t>
            </a:r>
          </a:p>
          <a:p>
            <a:endParaRPr lang="en-US" sz="2200" dirty="0"/>
          </a:p>
          <a:p>
            <a:r>
              <a:rPr lang="en-US" sz="2200" dirty="0"/>
              <a:t>Security vulnerabilities</a:t>
            </a:r>
          </a:p>
          <a:p>
            <a:pPr lvl="1"/>
            <a:r>
              <a:rPr lang="en-US" sz="2200" dirty="0"/>
              <a:t>PHYSICAL SECURITY AND CONTROL ISSUES OF ASSETS</a:t>
            </a:r>
          </a:p>
          <a:p>
            <a:pPr lvl="1"/>
            <a:r>
              <a:rPr lang="en-US" sz="2200" dirty="0"/>
              <a:t>DATA SECURITY ISSUES</a:t>
            </a:r>
          </a:p>
          <a:p>
            <a:pPr lvl="1"/>
            <a:r>
              <a:rPr lang="en-US" sz="2200" dirty="0"/>
              <a:t>LIABILITY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79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 SECURITY ISSUES </a:t>
            </a:r>
            <a:br>
              <a:rPr lang="en-US" dirty="0"/>
            </a:br>
            <a:r>
              <a:rPr lang="en-US" dirty="0"/>
              <a:t>AND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STORAGE AND DATA ACCESS</a:t>
            </a:r>
          </a:p>
          <a:p>
            <a:r>
              <a:rPr lang="en-US" dirty="0"/>
              <a:t>ORDERING NEW SYSTEMS VIA LINKS: EMAIL, FAX, INTERNET AND COMMUNICATION SECURITY</a:t>
            </a:r>
          </a:p>
          <a:p>
            <a:r>
              <a:rPr lang="en-US" dirty="0"/>
              <a:t>WEB SITE DESIGN</a:t>
            </a:r>
          </a:p>
          <a:p>
            <a:r>
              <a:rPr lang="en-US" dirty="0"/>
              <a:t>AUTHORIZATION LEVELS TO ORDER</a:t>
            </a:r>
          </a:p>
          <a:p>
            <a:r>
              <a:rPr lang="en-US" dirty="0"/>
              <a:t>CUSTOMER DATA</a:t>
            </a:r>
          </a:p>
          <a:p>
            <a:r>
              <a:rPr lang="en-US" dirty="0"/>
              <a:t>USE AND CONTROL OF TEST KEYS</a:t>
            </a:r>
          </a:p>
          <a:p>
            <a:r>
              <a:rPr lang="en-US" dirty="0"/>
              <a:t>USE OF OEM PARTS PER CONTRACTS </a:t>
            </a:r>
          </a:p>
        </p:txBody>
      </p:sp>
    </p:spTree>
    <p:extLst>
      <p:ext uri="{BB962C8B-B14F-4D97-AF65-F5344CB8AC3E}">
        <p14:creationId xmlns:p14="http://schemas.microsoft.com/office/powerpoint/2010/main" val="2097360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VETTING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CRIMINAL HISTORY AND FINGERPRINT CHECK</a:t>
            </a:r>
          </a:p>
          <a:p>
            <a:r>
              <a:rPr lang="en-US" dirty="0"/>
              <a:t>LICENSURE</a:t>
            </a:r>
          </a:p>
          <a:p>
            <a:r>
              <a:rPr lang="en-US" dirty="0"/>
              <a:t>CREDIT HISTORY</a:t>
            </a:r>
          </a:p>
          <a:p>
            <a:r>
              <a:rPr lang="en-US" dirty="0"/>
              <a:t>WORK HISTORY</a:t>
            </a:r>
          </a:p>
          <a:p>
            <a:r>
              <a:rPr lang="en-US" dirty="0"/>
              <a:t>DRIVING RECORDS</a:t>
            </a:r>
          </a:p>
          <a:p>
            <a:r>
              <a:rPr lang="en-US" dirty="0"/>
              <a:t>NON-DISCLOSURE AGREEMENTS</a:t>
            </a:r>
          </a:p>
          <a:p>
            <a:r>
              <a:rPr lang="en-US" dirty="0"/>
              <a:t>TRADE SECRET AGREEMENTS</a:t>
            </a:r>
          </a:p>
          <a:p>
            <a:r>
              <a:rPr lang="en-US" dirty="0"/>
              <a:t>BONDING</a:t>
            </a:r>
          </a:p>
        </p:txBody>
      </p:sp>
    </p:spTree>
    <p:extLst>
      <p:ext uri="{BB962C8B-B14F-4D97-AF65-F5344CB8AC3E}">
        <p14:creationId xmlns:p14="http://schemas.microsoft.com/office/powerpoint/2010/main" val="3393319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SECURITY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SYSTEMS, ENCRYPTION</a:t>
            </a:r>
          </a:p>
          <a:p>
            <a:r>
              <a:rPr lang="en-US" dirty="0"/>
              <a:t>SECURE DATA LINKS</a:t>
            </a:r>
          </a:p>
          <a:p>
            <a:r>
              <a:rPr lang="en-US" dirty="0"/>
              <a:t>SECURE WEBSITES, EMAIL, PASSWORDS</a:t>
            </a:r>
          </a:p>
          <a:p>
            <a:r>
              <a:rPr lang="en-US" dirty="0"/>
              <a:t>AUDIT TRAILS</a:t>
            </a:r>
          </a:p>
          <a:p>
            <a:r>
              <a:rPr lang="en-US" dirty="0"/>
              <a:t>REMOTE ACCESS SECURITY</a:t>
            </a:r>
          </a:p>
          <a:p>
            <a:r>
              <a:rPr lang="en-US" dirty="0"/>
              <a:t>THEFT OF COMPUTERS</a:t>
            </a:r>
          </a:p>
        </p:txBody>
      </p:sp>
    </p:spTree>
    <p:extLst>
      <p:ext uri="{BB962C8B-B14F-4D97-AF65-F5344CB8AC3E}">
        <p14:creationId xmlns:p14="http://schemas.microsoft.com/office/powerpoint/2010/main" val="2680440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LOCKSMITH PHYSICAL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SECURE PHYSICAL FACILITY</a:t>
            </a:r>
          </a:p>
          <a:p>
            <a:r>
              <a:rPr lang="en-US" dirty="0"/>
              <a:t>ALARM SYSTREMS TO CENTRAL STATION AND CELLULAR</a:t>
            </a:r>
          </a:p>
          <a:p>
            <a:r>
              <a:rPr lang="en-US" dirty="0"/>
              <a:t>HIGH SECURITY LOCKS</a:t>
            </a:r>
          </a:p>
          <a:p>
            <a:r>
              <a:rPr lang="en-US" dirty="0"/>
              <a:t>SECURE SAFE OR VAULT FOR STORAGE</a:t>
            </a:r>
          </a:p>
          <a:p>
            <a:r>
              <a:rPr lang="en-US" dirty="0"/>
              <a:t>COMPUTER BACKUPS</a:t>
            </a:r>
          </a:p>
          <a:p>
            <a:r>
              <a:rPr lang="en-US" dirty="0"/>
              <a:t>DEFINE WHAT PII IS RETAINED AND HOW</a:t>
            </a:r>
          </a:p>
          <a:p>
            <a:r>
              <a:rPr lang="en-US" dirty="0"/>
              <a:t>SMART CARD OR DONGLE SECURITY FOR COMPUTERS</a:t>
            </a:r>
          </a:p>
          <a:p>
            <a:r>
              <a:rPr lang="en-US" dirty="0"/>
              <a:t>LOCKSMITH SERVICE VAN SECURITY</a:t>
            </a:r>
          </a:p>
        </p:txBody>
      </p:sp>
    </p:spTree>
    <p:extLst>
      <p:ext uri="{BB962C8B-B14F-4D97-AF65-F5344CB8AC3E}">
        <p14:creationId xmlns:p14="http://schemas.microsoft.com/office/powerpoint/2010/main" val="912160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RISKS AND SECURITY GUIDELINES</a:t>
            </a:r>
            <a:br>
              <a:rPr lang="en-US" dirty="0"/>
            </a:br>
            <a:r>
              <a:rPr lang="en-US" dirty="0"/>
              <a:t>BY LOCKSMITH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SECURITY</a:t>
            </a:r>
          </a:p>
          <a:p>
            <a:r>
              <a:rPr lang="en-US" dirty="0"/>
              <a:t>HUMAN RESOURCE SECURITY: VETTING</a:t>
            </a:r>
          </a:p>
          <a:p>
            <a:r>
              <a:rPr lang="en-US" dirty="0"/>
              <a:t>ASSET MANAGEMENT</a:t>
            </a:r>
          </a:p>
          <a:p>
            <a:r>
              <a:rPr lang="en-US" dirty="0"/>
              <a:t>MEDIA HANDLING CONTROLS</a:t>
            </a:r>
          </a:p>
          <a:p>
            <a:r>
              <a:rPr lang="en-US" dirty="0"/>
              <a:t>ACCESS CONTROL TO INFORMATION: FACILITIES, NETWORK ACCESS, AUTHORITY LEVELS, AUDITS, ACCESS RIGHTS, CRYPTO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848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LOCKSMITH PHYSICAL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SECURE AREAS: UNAUTHORIZED ACCESS, DAMAGE, SECURE ENTRY CONTROLS</a:t>
            </a:r>
          </a:p>
          <a:p>
            <a:r>
              <a:rPr lang="en-US" dirty="0"/>
              <a:t>PHYSICAL PROTECTION AGAINST: NATURAL DISASTERS, MALICIOUS ATTACKS, ACCIDENTS</a:t>
            </a:r>
          </a:p>
          <a:p>
            <a:r>
              <a:rPr lang="en-US" dirty="0"/>
              <a:t>DELIVERY AND LOADING AREAS</a:t>
            </a:r>
          </a:p>
          <a:p>
            <a:r>
              <a:rPr lang="en-US" dirty="0"/>
              <a:t>WORKING IN SECURE AREAS</a:t>
            </a:r>
          </a:p>
          <a:p>
            <a:r>
              <a:rPr lang="en-US" dirty="0"/>
              <a:t>EQUIPMENT PROTECTION</a:t>
            </a:r>
          </a:p>
        </p:txBody>
      </p:sp>
    </p:spTree>
    <p:extLst>
      <p:ext uri="{BB962C8B-B14F-4D97-AF65-F5344CB8AC3E}">
        <p14:creationId xmlns:p14="http://schemas.microsoft.com/office/powerpoint/2010/main" val="41492681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SECURITY INCIDENTS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QUICK, EFFECTIVE, ORDERLY</a:t>
            </a:r>
          </a:p>
          <a:p>
            <a:r>
              <a:rPr lang="en-US" dirty="0"/>
              <a:t>REPORT AS REQUIRED</a:t>
            </a:r>
          </a:p>
          <a:p>
            <a:r>
              <a:rPr lang="en-US" dirty="0"/>
              <a:t>REPORT SUSPECTED WEAKNESSES</a:t>
            </a:r>
          </a:p>
          <a:p>
            <a:r>
              <a:rPr lang="en-US" dirty="0"/>
              <a:t>DOCUMENTED PROCEDURES</a:t>
            </a:r>
          </a:p>
        </p:txBody>
      </p:sp>
    </p:spTree>
    <p:extLst>
      <p:ext uri="{BB962C8B-B14F-4D97-AF65-F5344CB8AC3E}">
        <p14:creationId xmlns:p14="http://schemas.microsoft.com/office/powerpoint/2010/main" val="4121441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Legal and contractual requirements</a:t>
            </a:r>
          </a:p>
          <a:p>
            <a:r>
              <a:rPr lang="en-US" dirty="0"/>
              <a:t>Applicable legislation</a:t>
            </a:r>
          </a:p>
          <a:p>
            <a:r>
              <a:rPr lang="en-US" dirty="0"/>
              <a:t>Intellectual Property rights</a:t>
            </a:r>
          </a:p>
          <a:p>
            <a:r>
              <a:rPr lang="en-US" dirty="0"/>
              <a:t>Protection of records</a:t>
            </a:r>
          </a:p>
          <a:p>
            <a:r>
              <a:rPr lang="en-US" dirty="0"/>
              <a:t>Privacy and Protection of PII</a:t>
            </a:r>
          </a:p>
          <a:p>
            <a:r>
              <a:rPr lang="en-US" dirty="0"/>
              <a:t>Use of crypto controls Independent review</a:t>
            </a:r>
          </a:p>
        </p:txBody>
      </p:sp>
    </p:spTree>
    <p:extLst>
      <p:ext uri="{BB962C8B-B14F-4D97-AF65-F5344CB8AC3E}">
        <p14:creationId xmlns:p14="http://schemas.microsoft.com/office/powerpoint/2010/main" val="1797988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Are guidelines needed?</a:t>
            </a:r>
          </a:p>
          <a:p>
            <a:r>
              <a:rPr lang="en-US" dirty="0"/>
              <a:t>Would guidelines be helpful and accepted?</a:t>
            </a:r>
          </a:p>
          <a:p>
            <a:r>
              <a:rPr lang="en-US" dirty="0"/>
              <a:t>Do you think MKS data needs to be protected?</a:t>
            </a:r>
          </a:p>
          <a:p>
            <a:r>
              <a:rPr lang="en-US" dirty="0"/>
              <a:t>How do you protect your systems?</a:t>
            </a:r>
          </a:p>
          <a:p>
            <a:r>
              <a:rPr lang="en-US" dirty="0"/>
              <a:t>What suggestions do you have?</a:t>
            </a:r>
          </a:p>
          <a:p>
            <a:r>
              <a:rPr lang="en-US" dirty="0"/>
              <a:t>Should the lock manufacturers or Locksmiths organizations develop standards</a:t>
            </a:r>
          </a:p>
          <a:p>
            <a:r>
              <a:rPr lang="en-US" dirty="0"/>
              <a:t>Do you understand the potential </a:t>
            </a:r>
            <a:r>
              <a:rPr lang="en-US"/>
              <a:t>liability involved?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92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KEY SYSTEM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© 2017 Marc Weber Tobias and Tobias Bluzmanis, Investigative Law Offices and </a:t>
            </a:r>
            <a:r>
              <a:rPr lang="en-US"/>
              <a:t>Security Laboratories</a:t>
            </a:r>
            <a:endParaRPr lang="en-US" dirty="0"/>
          </a:p>
          <a:p>
            <a:r>
              <a:rPr lang="en-US" dirty="0">
                <a:hlinkClick r:id="rId2"/>
              </a:rPr>
              <a:t>mwtobias@security.org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27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MASTER KEY SYSTEMS:</a:t>
            </a:r>
            <a:br>
              <a:rPr lang="en-US" dirty="0"/>
            </a:br>
            <a:r>
              <a:rPr lang="en-US" dirty="0"/>
              <a:t>The high value target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Master keys and data are vulnerable</a:t>
            </a:r>
          </a:p>
          <a:p>
            <a:r>
              <a:rPr lang="en-US" dirty="0"/>
              <a:t>Industry has not addressed MKS security issues</a:t>
            </a:r>
          </a:p>
          <a:p>
            <a:r>
              <a:rPr lang="en-US" dirty="0"/>
              <a:t>Hackers and thieves and terrorists will target</a:t>
            </a:r>
          </a:p>
          <a:p>
            <a:r>
              <a:rPr lang="en-US" dirty="0"/>
              <a:t>Global access can be obtained</a:t>
            </a:r>
          </a:p>
          <a:p>
            <a:r>
              <a:rPr lang="en-US" dirty="0"/>
              <a:t>No audit trails</a:t>
            </a:r>
          </a:p>
          <a:p>
            <a:r>
              <a:rPr lang="en-US" dirty="0"/>
              <a:t>Duplication and replication of keys possible</a:t>
            </a:r>
          </a:p>
          <a:p>
            <a:r>
              <a:rPr lang="en-US" dirty="0"/>
              <a:t>Lack of control of a facility if compromised</a:t>
            </a:r>
          </a:p>
          <a:p>
            <a:r>
              <a:rPr lang="en-US" dirty="0"/>
              <a:t>Systems cannot be easily changed</a:t>
            </a:r>
          </a:p>
        </p:txBody>
      </p:sp>
    </p:spTree>
    <p:extLst>
      <p:ext uri="{BB962C8B-B14F-4D97-AF65-F5344CB8AC3E}">
        <p14:creationId xmlns:p14="http://schemas.microsoft.com/office/powerpoint/2010/main" val="44111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MKS COMPROMISE: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Protection of physical facilities</a:t>
            </a:r>
          </a:p>
          <a:p>
            <a:r>
              <a:rPr lang="en-US" dirty="0"/>
              <a:t>Protection of people, assets, information</a:t>
            </a:r>
          </a:p>
          <a:p>
            <a:r>
              <a:rPr lang="en-US" dirty="0"/>
              <a:t>Access to all areas</a:t>
            </a:r>
          </a:p>
          <a:p>
            <a:r>
              <a:rPr lang="en-US" dirty="0"/>
              <a:t>Access to critical areas and facilities</a:t>
            </a:r>
          </a:p>
          <a:p>
            <a:r>
              <a:rPr lang="en-US" dirty="0"/>
              <a:t>Breach of security by criminals and terrorists</a:t>
            </a:r>
          </a:p>
          <a:p>
            <a:r>
              <a:rPr lang="en-US" dirty="0"/>
              <a:t>New techniques: can make compromise easier, especially 3D technology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0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OF A BREACH OF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Total rekey of a system</a:t>
            </a:r>
          </a:p>
          <a:p>
            <a:r>
              <a:rPr lang="en-US" dirty="0"/>
              <a:t>Legal liability for damages by locksmith or manufacturer</a:t>
            </a:r>
          </a:p>
          <a:p>
            <a:r>
              <a:rPr lang="en-US" dirty="0"/>
              <a:t>Criminal liability for failure to meet laws</a:t>
            </a:r>
          </a:p>
          <a:p>
            <a:r>
              <a:rPr lang="en-US" dirty="0"/>
              <a:t>Cancellation of contracts</a:t>
            </a:r>
          </a:p>
          <a:p>
            <a:r>
              <a:rPr lang="en-US" dirty="0"/>
              <a:t>Bad publicity</a:t>
            </a:r>
          </a:p>
          <a:p>
            <a:r>
              <a:rPr lang="en-US" dirty="0"/>
              <a:t>Loss of certification</a:t>
            </a:r>
          </a:p>
        </p:txBody>
      </p:sp>
    </p:spTree>
    <p:extLst>
      <p:ext uri="{BB962C8B-B14F-4D97-AF65-F5344CB8AC3E}">
        <p14:creationId xmlns:p14="http://schemas.microsoft.com/office/powerpoint/2010/main" val="3103622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INDUSTRY STANDARDS </a:t>
            </a:r>
            <a:br>
              <a:rPr lang="en-US" dirty="0"/>
            </a:br>
            <a:r>
              <a:rPr lang="en-US" dirty="0"/>
              <a:t>AND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 REAL STANDARDS FOR HANDLING MASTER KEY SYSTEM DATA</a:t>
            </a:r>
          </a:p>
          <a:p>
            <a:r>
              <a:rPr lang="en-US" dirty="0"/>
              <a:t>Additional security measures will be required by:</a:t>
            </a:r>
          </a:p>
          <a:p>
            <a:pPr lvl="1"/>
            <a:r>
              <a:rPr lang="en-US" dirty="0"/>
              <a:t>Manufacturers</a:t>
            </a:r>
          </a:p>
          <a:p>
            <a:pPr lvl="1"/>
            <a:r>
              <a:rPr lang="en-US" dirty="0"/>
              <a:t>Regulators</a:t>
            </a:r>
          </a:p>
          <a:p>
            <a:pPr lvl="1"/>
            <a:r>
              <a:rPr lang="en-US" dirty="0"/>
              <a:t>Locksmiths</a:t>
            </a:r>
          </a:p>
          <a:p>
            <a:pPr lvl="1"/>
            <a:r>
              <a:rPr lang="en-US" dirty="0"/>
              <a:t>End-user customers</a:t>
            </a:r>
          </a:p>
          <a:p>
            <a:pPr lvl="1"/>
            <a:r>
              <a:rPr lang="en-US" dirty="0"/>
              <a:t>Public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26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 consistency in rules protecting information and physical inventory</a:t>
            </a:r>
          </a:p>
          <a:p>
            <a:r>
              <a:rPr lang="en-US" dirty="0"/>
              <a:t>Often easy to compromise MK systems through lack of controls at all levels</a:t>
            </a:r>
          </a:p>
          <a:p>
            <a:r>
              <a:rPr lang="en-US" dirty="0"/>
              <a:t>MK systems provide the “keys to the kingdom”</a:t>
            </a:r>
          </a:p>
          <a:p>
            <a:r>
              <a:rPr lang="en-US" dirty="0"/>
              <a:t>Public and facilities and assets can be at risk if a system is compromised</a:t>
            </a:r>
          </a:p>
          <a:p>
            <a:r>
              <a:rPr lang="en-US" dirty="0"/>
              <a:t>Serious liability and security issues</a:t>
            </a:r>
          </a:p>
          <a:p>
            <a:pPr lvl="1"/>
            <a:r>
              <a:rPr lang="en-US" dirty="0"/>
              <a:t>Legal requirements</a:t>
            </a:r>
          </a:p>
          <a:p>
            <a:pPr lvl="1"/>
            <a:r>
              <a:rPr lang="en-US" dirty="0"/>
              <a:t>Contractual requirements</a:t>
            </a:r>
          </a:p>
          <a:p>
            <a:pPr lvl="1"/>
            <a:r>
              <a:rPr lang="en-US" dirty="0"/>
              <a:t>Certification issues</a:t>
            </a:r>
          </a:p>
          <a:p>
            <a:pPr lvl="1"/>
            <a:r>
              <a:rPr lang="en-US" dirty="0"/>
              <a:t>Protection of people, facilities, assets, information</a:t>
            </a:r>
          </a:p>
        </p:txBody>
      </p:sp>
    </p:spTree>
    <p:extLst>
      <p:ext uri="{BB962C8B-B14F-4D97-AF65-F5344CB8AC3E}">
        <p14:creationId xmlns:p14="http://schemas.microsoft.com/office/powerpoint/2010/main" val="2282369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INDUSTRY MUST DEVELOP GUIDELINES AND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 LOCK MANUFACTURERS AND SECURITY INDUSTRY DO NOT DEVELOP AND FOLLOW GUIDELINES, THEN FORMAL RULES WILL FOLLOW</a:t>
            </a:r>
          </a:p>
          <a:p>
            <a:pPr lvl="1"/>
            <a:r>
              <a:rPr lang="en-US" dirty="0"/>
              <a:t>Legal requirements</a:t>
            </a:r>
          </a:p>
          <a:p>
            <a:pPr lvl="1"/>
            <a:r>
              <a:rPr lang="en-US" dirty="0"/>
              <a:t>Regulatory rules</a:t>
            </a:r>
          </a:p>
          <a:p>
            <a:pPr lvl="1"/>
            <a:r>
              <a:rPr lang="en-US" dirty="0"/>
              <a:t>Privacy laws</a:t>
            </a:r>
          </a:p>
          <a:p>
            <a:pPr lvl="1"/>
            <a:r>
              <a:rPr lang="en-US" dirty="0"/>
              <a:t>Audits</a:t>
            </a:r>
          </a:p>
          <a:p>
            <a:pPr lvl="1"/>
            <a:r>
              <a:rPr lang="en-US" dirty="0"/>
              <a:t>End-users will demand accountability</a:t>
            </a:r>
          </a:p>
          <a:p>
            <a:pPr lvl="1"/>
            <a:r>
              <a:rPr lang="en-US" dirty="0"/>
              <a:t>General Data Protection Regulation 2018: Personal data at present</a:t>
            </a:r>
          </a:p>
        </p:txBody>
      </p:sp>
    </p:spTree>
    <p:extLst>
      <p:ext uri="{BB962C8B-B14F-4D97-AF65-F5344CB8AC3E}">
        <p14:creationId xmlns:p14="http://schemas.microsoft.com/office/powerpoint/2010/main" val="1082229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PROTECTION OF SYSTEMS </a:t>
            </a:r>
            <a:br>
              <a:rPr lang="en-US" dirty="0"/>
            </a:br>
            <a:r>
              <a:rPr lang="en-US" dirty="0"/>
              <a:t>AGAINST COMPROMISE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POTENTIAL VULNERABILITIES</a:t>
            </a:r>
          </a:p>
          <a:p>
            <a:pPr lvl="1"/>
            <a:r>
              <a:rPr lang="en-US" dirty="0"/>
              <a:t>Key codes, keying lists for facilities</a:t>
            </a:r>
          </a:p>
          <a:p>
            <a:pPr lvl="1"/>
            <a:r>
              <a:rPr lang="en-US" dirty="0"/>
              <a:t>Remote and local computer access</a:t>
            </a:r>
          </a:p>
          <a:p>
            <a:pPr lvl="1"/>
            <a:r>
              <a:rPr lang="en-US" dirty="0"/>
              <a:t>Restricted key blanks</a:t>
            </a:r>
          </a:p>
          <a:p>
            <a:pPr lvl="1"/>
            <a:r>
              <a:rPr lang="en-US" dirty="0"/>
              <a:t>Who is authorized to obtain keys</a:t>
            </a:r>
          </a:p>
          <a:p>
            <a:pPr lvl="1"/>
            <a:r>
              <a:rPr lang="en-US" dirty="0"/>
              <a:t>Ordering new cylinders</a:t>
            </a:r>
          </a:p>
          <a:p>
            <a:pPr lvl="1"/>
            <a:r>
              <a:rPr lang="en-US" dirty="0"/>
              <a:t>Products in transit and shipment diversion</a:t>
            </a:r>
          </a:p>
          <a:p>
            <a:pPr lvl="1"/>
            <a:r>
              <a:rPr lang="en-US" dirty="0"/>
              <a:t>Inventory control</a:t>
            </a:r>
          </a:p>
          <a:p>
            <a:pPr lvl="1"/>
            <a:r>
              <a:rPr lang="en-US" dirty="0"/>
              <a:t>Audit systems for data, blanks, key machines</a:t>
            </a:r>
          </a:p>
        </p:txBody>
      </p:sp>
    </p:spTree>
    <p:extLst>
      <p:ext uri="{BB962C8B-B14F-4D97-AF65-F5344CB8AC3E}">
        <p14:creationId xmlns:p14="http://schemas.microsoft.com/office/powerpoint/2010/main" val="2241886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19321</TotalTime>
  <Words>1094</Words>
  <Application>Microsoft Office PowerPoint</Application>
  <PresentationFormat>On-screen Show (4:3)</PresentationFormat>
  <Paragraphs>241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MASTER KEY SYSTEMS DATA: Security, Protection, Liability</vt:lpstr>
      <vt:lpstr>MECHANICAL LOCKS  AND MASTER KEY SYSTEMS: First line of defense in large and small facilities </vt:lpstr>
      <vt:lpstr>MASTER KEY SYSTEMS: The high value target </vt:lpstr>
      <vt:lpstr>MKS COMPROMISE: RESULTS</vt:lpstr>
      <vt:lpstr>COST OF A BREACH OF SECURITY</vt:lpstr>
      <vt:lpstr>INDUSTRY STANDARDS  AND GUIDELINES</vt:lpstr>
      <vt:lpstr>WHY IMPORTANT?</vt:lpstr>
      <vt:lpstr>INDUSTRY MUST DEVELOP GUIDELINES AND STANDARDS</vt:lpstr>
      <vt:lpstr>PROTECTION OF SYSTEMS  AGAINST COMPROMISE</vt:lpstr>
      <vt:lpstr>THE CRITICAL PLAYERS</vt:lpstr>
      <vt:lpstr>LOCKSMITHS:  WHY MOST IMPORTANT</vt:lpstr>
      <vt:lpstr>LOCKSMITH SECURITY and MKS Does it exist?</vt:lpstr>
      <vt:lpstr>INDUSTRY SECURITY GUIDELINES</vt:lpstr>
      <vt:lpstr>INDUSTRY GUIDELINES  MUST ADDRESS</vt:lpstr>
      <vt:lpstr>LOCKSMITH SECURITY AND MKS Required Elements</vt:lpstr>
      <vt:lpstr>MANUFACTURERS AND LOCKSMITHS MUST TAKE LEAD</vt:lpstr>
      <vt:lpstr>EVERYONE INVOLVED IN MKS Responsibility for Security</vt:lpstr>
      <vt:lpstr>MASTER KEY SECURITY ENCOMPASSES</vt:lpstr>
      <vt:lpstr>LIABILITY AND SECURITY ISSUES: Complex Issues</vt:lpstr>
      <vt:lpstr>UNDERSTAND SECURITY ISSUES  AND RISKS</vt:lpstr>
      <vt:lpstr>PERSONNEL VETTING</vt:lpstr>
      <vt:lpstr>MORE SECURITY GUIDELINES</vt:lpstr>
      <vt:lpstr>LOCKSMITH PHYSICAL SECURITY</vt:lpstr>
      <vt:lpstr>RISKS AND SECURITY GUIDELINES BY LOCKSMITH</vt:lpstr>
      <vt:lpstr>LOCKSMITH PHYSICAL CONTROLS</vt:lpstr>
      <vt:lpstr>RESPONSE TO SECURITY INCIDENTS</vt:lpstr>
      <vt:lpstr>COMPLIANCE</vt:lpstr>
      <vt:lpstr>QUESTIONS AND INPUT</vt:lpstr>
      <vt:lpstr>MASTER KEY SYSTEM SECURITY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Tobias</dc:creator>
  <cp:lastModifiedBy>MARC TOBIAS</cp:lastModifiedBy>
  <cp:revision>246</cp:revision>
  <cp:lastPrinted>2014-04-25T02:18:28Z</cp:lastPrinted>
  <dcterms:created xsi:type="dcterms:W3CDTF">2014-04-23T03:30:47Z</dcterms:created>
  <dcterms:modified xsi:type="dcterms:W3CDTF">2017-05-13T21:01:49Z</dcterms:modified>
</cp:coreProperties>
</file>