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21"/>
  </p:notesMasterIdLst>
  <p:sldIdLst>
    <p:sldId id="257" r:id="rId3"/>
    <p:sldId id="301" r:id="rId4"/>
    <p:sldId id="361" r:id="rId5"/>
    <p:sldId id="355" r:id="rId6"/>
    <p:sldId id="256" r:id="rId7"/>
    <p:sldId id="260" r:id="rId8"/>
    <p:sldId id="261" r:id="rId9"/>
    <p:sldId id="262" r:id="rId10"/>
    <p:sldId id="264" r:id="rId11"/>
    <p:sldId id="313" r:id="rId12"/>
    <p:sldId id="317" r:id="rId13"/>
    <p:sldId id="339" r:id="rId14"/>
    <p:sldId id="330" r:id="rId15"/>
    <p:sldId id="344" r:id="rId16"/>
    <p:sldId id="314" r:id="rId17"/>
    <p:sldId id="356" r:id="rId18"/>
    <p:sldId id="324" r:id="rId19"/>
    <p:sldId id="325" r:id="rId20"/>
    <p:sldId id="319" r:id="rId21"/>
    <p:sldId id="340" r:id="rId22"/>
    <p:sldId id="345" r:id="rId23"/>
    <p:sldId id="350" r:id="rId24"/>
    <p:sldId id="348" r:id="rId25"/>
    <p:sldId id="347" r:id="rId26"/>
    <p:sldId id="349" r:id="rId27"/>
    <p:sldId id="305" r:id="rId28"/>
    <p:sldId id="346" r:id="rId29"/>
    <p:sldId id="351" r:id="rId30"/>
    <p:sldId id="321" r:id="rId31"/>
    <p:sldId id="429" r:id="rId32"/>
    <p:sldId id="430" r:id="rId33"/>
    <p:sldId id="333" r:id="rId34"/>
    <p:sldId id="332" r:id="rId35"/>
    <p:sldId id="274" r:id="rId36"/>
    <p:sldId id="275" r:id="rId37"/>
    <p:sldId id="276" r:id="rId38"/>
    <p:sldId id="279" r:id="rId39"/>
    <p:sldId id="259" r:id="rId40"/>
    <p:sldId id="272" r:id="rId41"/>
    <p:sldId id="308" r:id="rId42"/>
    <p:sldId id="288" r:id="rId43"/>
    <p:sldId id="278" r:id="rId44"/>
    <p:sldId id="311" r:id="rId45"/>
    <p:sldId id="289" r:id="rId46"/>
    <p:sldId id="326" r:id="rId47"/>
    <p:sldId id="335" r:id="rId48"/>
    <p:sldId id="273" r:id="rId49"/>
    <p:sldId id="290" r:id="rId50"/>
    <p:sldId id="292" r:id="rId51"/>
    <p:sldId id="291" r:id="rId52"/>
    <p:sldId id="280" r:id="rId53"/>
    <p:sldId id="277" r:id="rId54"/>
    <p:sldId id="284" r:id="rId55"/>
    <p:sldId id="283" r:id="rId56"/>
    <p:sldId id="263" r:id="rId57"/>
    <p:sldId id="358" r:id="rId58"/>
    <p:sldId id="389" r:id="rId59"/>
    <p:sldId id="390" r:id="rId60"/>
    <p:sldId id="397" r:id="rId61"/>
    <p:sldId id="396" r:id="rId62"/>
    <p:sldId id="394" r:id="rId63"/>
    <p:sldId id="392" r:id="rId64"/>
    <p:sldId id="393" r:id="rId65"/>
    <p:sldId id="391" r:id="rId66"/>
    <p:sldId id="403" r:id="rId67"/>
    <p:sldId id="431" r:id="rId68"/>
    <p:sldId id="432" r:id="rId69"/>
    <p:sldId id="433" r:id="rId70"/>
    <p:sldId id="395" r:id="rId71"/>
    <p:sldId id="398" r:id="rId72"/>
    <p:sldId id="399" r:id="rId73"/>
    <p:sldId id="402" r:id="rId74"/>
    <p:sldId id="409" r:id="rId75"/>
    <p:sldId id="410" r:id="rId76"/>
    <p:sldId id="401" r:id="rId77"/>
    <p:sldId id="404" r:id="rId78"/>
    <p:sldId id="400" r:id="rId79"/>
    <p:sldId id="362" r:id="rId80"/>
    <p:sldId id="359" r:id="rId81"/>
    <p:sldId id="369" r:id="rId82"/>
    <p:sldId id="368" r:id="rId83"/>
    <p:sldId id="367" r:id="rId84"/>
    <p:sldId id="366" r:id="rId85"/>
    <p:sldId id="365" r:id="rId86"/>
    <p:sldId id="372" r:id="rId87"/>
    <p:sldId id="364" r:id="rId88"/>
    <p:sldId id="371" r:id="rId89"/>
    <p:sldId id="370" r:id="rId90"/>
    <p:sldId id="374" r:id="rId91"/>
    <p:sldId id="373" r:id="rId92"/>
    <p:sldId id="363" r:id="rId93"/>
    <p:sldId id="411" r:id="rId94"/>
    <p:sldId id="380" r:id="rId95"/>
    <p:sldId id="379" r:id="rId96"/>
    <p:sldId id="388" r:id="rId97"/>
    <p:sldId id="378" r:id="rId98"/>
    <p:sldId id="381" r:id="rId99"/>
    <p:sldId id="386" r:id="rId100"/>
    <p:sldId id="387" r:id="rId101"/>
    <p:sldId id="385" r:id="rId102"/>
    <p:sldId id="384" r:id="rId103"/>
    <p:sldId id="405" r:id="rId104"/>
    <p:sldId id="408" r:id="rId105"/>
    <p:sldId id="412" r:id="rId106"/>
    <p:sldId id="413" r:id="rId107"/>
    <p:sldId id="415" r:id="rId108"/>
    <p:sldId id="418" r:id="rId109"/>
    <p:sldId id="419" r:id="rId110"/>
    <p:sldId id="420" r:id="rId111"/>
    <p:sldId id="421" r:id="rId112"/>
    <p:sldId id="422" r:id="rId113"/>
    <p:sldId id="423" r:id="rId114"/>
    <p:sldId id="424" r:id="rId115"/>
    <p:sldId id="425" r:id="rId116"/>
    <p:sldId id="426" r:id="rId117"/>
    <p:sldId id="434" r:id="rId118"/>
    <p:sldId id="406" r:id="rId119"/>
    <p:sldId id="310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5" autoAdjust="0"/>
    <p:restoredTop sz="86431" autoAdjust="0"/>
  </p:normalViewPr>
  <p:slideViewPr>
    <p:cSldViewPr>
      <p:cViewPr>
        <p:scale>
          <a:sx n="40" d="100"/>
          <a:sy n="40" d="100"/>
        </p:scale>
        <p:origin x="-10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1752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10/11/2008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EDECO_16_051008.wmv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OWERPOINT_X61S_082508\SIDEBAR_LEG_GATE_TOLERANCE.wmv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OWERPOINT_X61S_082508\PLASTIC_KEY1.MPG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JennaLynn-Medeco.wmv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 2008: DEFCON</a:t>
            </a:r>
            <a:endParaRPr lang="en-US" dirty="0"/>
          </a:p>
        </p:txBody>
      </p:sp>
      <p:pic>
        <p:nvPicPr>
          <p:cNvPr id="4" name="Content Placeholder 3" descr="JENNA_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FEY INSPECTS LOCK</a:t>
            </a:r>
            <a:endParaRPr lang="en-US" dirty="0"/>
          </a:p>
        </p:txBody>
      </p:sp>
      <p:pic>
        <p:nvPicPr>
          <p:cNvPr id="4" name="Content Placeholder 3" descr="FEY_1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371600"/>
            <a:ext cx="7306067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SIDEBAR CODE</a:t>
            </a:r>
          </a:p>
          <a:p>
            <a:pPr lvl="1"/>
            <a:r>
              <a:rPr lang="en-US" dirty="0" smtClean="0"/>
              <a:t>CHANGE KEY WITH SIDEBAR CODE</a:t>
            </a:r>
          </a:p>
          <a:p>
            <a:pPr lvl="1"/>
            <a:r>
              <a:rPr lang="en-US" dirty="0" smtClean="0"/>
              <a:t>CODE SETTING KEY</a:t>
            </a:r>
          </a:p>
          <a:p>
            <a:pPr lvl="1"/>
            <a:r>
              <a:rPr lang="en-US" dirty="0" smtClean="0"/>
              <a:t>ANGLE SETTING  KEYS</a:t>
            </a:r>
          </a:p>
          <a:p>
            <a:r>
              <a:rPr lang="en-US" dirty="0" smtClean="0"/>
              <a:t>PICK THE LOCK AS CONVENTIONAL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SIDEBAR CODE AND PICKING</a:t>
            </a:r>
            <a:endParaRPr lang="en-US" dirty="0"/>
          </a:p>
        </p:txBody>
      </p:sp>
      <p:pic>
        <p:nvPicPr>
          <p:cNvPr id="4" name="MEDECO_16_05100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6002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pPr lvl="1"/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19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7143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PICKING ATTACK</a:t>
            </a:r>
            <a:endParaRPr lang="en-US" dirty="0"/>
          </a:p>
        </p:txBody>
      </p:sp>
      <p:pic>
        <p:nvPicPr>
          <p:cNvPr id="4" name="Content Placeholder 3" descr="13_REVERSE_7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9200"/>
            <a:ext cx="2857500" cy="4445000"/>
          </a:xfrm>
        </p:spPr>
      </p:pic>
      <p:pic>
        <p:nvPicPr>
          <p:cNvPr id="5" name="Picture 4" descr="13_REVERSE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42363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b="1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1295400"/>
            <a:ext cx="5092700" cy="5255666"/>
          </a:xfrm>
          <a:solidFill>
            <a:schemeClr val="bg1"/>
          </a:solidFill>
          <a:effectLst>
            <a:outerShdw blurRad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links</a:t>
            </a:r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AND WHAT IS MEDECO</a:t>
            </a:r>
          </a:p>
          <a:p>
            <a:r>
              <a:rPr lang="en-US" dirty="0" smtClean="0"/>
              <a:t>WHY WE DID IT</a:t>
            </a:r>
          </a:p>
          <a:p>
            <a:r>
              <a:rPr lang="en-US" dirty="0" smtClean="0"/>
              <a:t>STANDARDS AND WHAT THEY MEAN FOR HIGH SECURITY LOCKS</a:t>
            </a:r>
          </a:p>
          <a:p>
            <a:r>
              <a:rPr lang="en-US" dirty="0" smtClean="0"/>
              <a:t>LAYERS OF SECURITY</a:t>
            </a:r>
          </a:p>
          <a:p>
            <a:r>
              <a:rPr lang="en-US" dirty="0" smtClean="0"/>
              <a:t>COMPROMISE OF EACH LAYER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</a:t>
            </a:r>
            <a:br>
              <a:rPr lang="en-US" dirty="0" smtClean="0"/>
            </a:br>
            <a:r>
              <a:rPr lang="en-US" dirty="0" smtClean="0"/>
              <a:t>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DESIGNS: </a:t>
            </a:r>
            <a:br>
              <a:rPr lang="en-US" dirty="0" smtClean="0"/>
            </a:br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pin design: fore and aft positions</a:t>
            </a:r>
          </a:p>
          <a:p>
            <a:r>
              <a:rPr lang="en-US" dirty="0" smtClean="0"/>
              <a:t>Borescope decode of aft angles</a:t>
            </a:r>
          </a:p>
          <a:p>
            <a:r>
              <a:rPr lang="en-US" dirty="0" smtClean="0"/>
              <a:t>Introduction of Bilevel in 2006</a:t>
            </a:r>
          </a:p>
          <a:p>
            <a:r>
              <a:rPr lang="en-US" dirty="0" smtClean="0"/>
              <a:t>Compromise by 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b="1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ROTATING TUMBLER</a:t>
            </a:r>
            <a:endParaRPr lang="en-US" dirty="0"/>
          </a:p>
        </p:txBody>
      </p:sp>
      <p:pic>
        <p:nvPicPr>
          <p:cNvPr id="4" name="Content Placeholder 3" descr="001_MEDECO_COMPON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346938" cy="4495800"/>
          </a:xfrm>
        </p:spPr>
      </p:pic>
      <p:pic>
        <p:nvPicPr>
          <p:cNvPr id="5" name="Picture 4" descr="003_PIN_CYLINDER_SID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828799"/>
            <a:ext cx="3276600" cy="44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LOCKING: </a:t>
            </a:r>
            <a:br>
              <a:rPr lang="en-US" dirty="0" smtClean="0"/>
            </a:br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Interaction during plug rotation</a:t>
            </a:r>
          </a:p>
          <a:p>
            <a:r>
              <a:rPr lang="en-US" dirty="0" smtClean="0"/>
              <a:t>Direct or indirect block plug rotation</a:t>
            </a:r>
          </a:p>
          <a:p>
            <a:r>
              <a:rPr lang="en-US" dirty="0" smtClean="0"/>
              <a:t>Sidebar works in which modes</a:t>
            </a:r>
          </a:p>
          <a:p>
            <a:pPr lvl="1"/>
            <a:r>
              <a:rPr lang="en-US" dirty="0" smtClean="0"/>
              <a:t>Rotate left or right</a:t>
            </a:r>
          </a:p>
          <a:p>
            <a:pPr lvl="1"/>
            <a:r>
              <a:rPr lang="en-US" dirty="0" smtClean="0"/>
              <a:t>Pull or push</a:t>
            </a:r>
          </a:p>
          <a:p>
            <a:r>
              <a:rPr lang="en-US" dirty="0" smtClean="0"/>
              <a:t>Can sidebar be neutralized: i.e. Medeco</a:t>
            </a:r>
          </a:p>
          <a:p>
            <a:pPr lvl="1"/>
            <a:r>
              <a:rPr lang="en-US" dirty="0" smtClean="0"/>
              <a:t>Setting sidebar code</a:t>
            </a:r>
          </a:p>
          <a:p>
            <a:pPr lvl="1"/>
            <a:r>
              <a:rPr lang="en-US" dirty="0" smtClean="0"/>
              <a:t>Pull plug forward, not 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CONNECT THE DOTS: DESTROY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OPENING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PRODUCING KEYS</a:t>
            </a:r>
          </a:p>
          <a:p>
            <a:r>
              <a:rPr lang="en-US" dirty="0" smtClean="0"/>
              <a:t>SIDEBAR CODES: KNOWN OR UNKNOWN</a:t>
            </a:r>
          </a:p>
          <a:p>
            <a:r>
              <a:rPr lang="en-US" dirty="0" smtClean="0"/>
              <a:t>BUMPING </a:t>
            </a:r>
          </a:p>
          <a:p>
            <a:r>
              <a:rPr lang="en-US" dirty="0" smtClean="0"/>
              <a:t>PICKING</a:t>
            </a:r>
          </a:p>
          <a:p>
            <a:r>
              <a:rPr lang="en-US" dirty="0" smtClean="0"/>
              <a:t>FORCED ENTRY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SETTING THE SIDEBAR CODE</a:t>
            </a:r>
          </a:p>
          <a:p>
            <a:r>
              <a:rPr lang="en-US" sz="4000" dirty="0" smtClean="0"/>
              <a:t>CODE SETTING KEYS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SIDEBAR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SIDEBAR CODE MUST BE SET FOR BUMPING AND PICKING</a:t>
            </a:r>
          </a:p>
          <a:p>
            <a:r>
              <a:rPr lang="en-US" dirty="0" smtClean="0"/>
              <a:t>SIDEBAR CODE: COMPOSITE ANGLES</a:t>
            </a:r>
          </a:p>
          <a:p>
            <a:r>
              <a:rPr lang="en-US" dirty="0" smtClean="0"/>
              <a:t>USE CHANGE KEY TO SET</a:t>
            </a:r>
          </a:p>
          <a:p>
            <a:r>
              <a:rPr lang="en-US" dirty="0" smtClean="0"/>
              <a:t>USE CODE SETTING KEYS TO SET</a:t>
            </a:r>
          </a:p>
          <a:p>
            <a:r>
              <a:rPr lang="en-US" dirty="0" smtClean="0"/>
              <a:t>WHY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CODE</a:t>
            </a:r>
            <a:endParaRPr lang="en-US" dirty="0"/>
          </a:p>
        </p:txBody>
      </p:sp>
      <p:pic>
        <p:nvPicPr>
          <p:cNvPr id="8" name="Content Placeholder 7" descr="M3_SIDEBAR_ALIGNE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717" y="1600200"/>
            <a:ext cx="7375366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LEG-GATE TOLERANCE</a:t>
            </a:r>
            <a:endParaRPr lang="en-US" dirty="0"/>
          </a:p>
        </p:txBody>
      </p:sp>
      <p:pic>
        <p:nvPicPr>
          <p:cNvPr id="4" name="Content Placeholder 3" descr="SIDEBAR_LEG_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81200"/>
            <a:ext cx="7365804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CODE: </a:t>
            </a:r>
            <a:br>
              <a:rPr lang="en-US" dirty="0" smtClean="0"/>
            </a:br>
            <a:r>
              <a:rPr lang="en-US" dirty="0" smtClean="0"/>
              <a:t>BASIC DESIGN FLAW</a:t>
            </a:r>
            <a:endParaRPr lang="en-US" dirty="0"/>
          </a:p>
        </p:txBody>
      </p:sp>
      <p:pic>
        <p:nvPicPr>
          <p:cNvPr id="4" name="Content Placeholder 3" descr="11_THEORY_0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76400"/>
            <a:ext cx="7051343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LEGS OF SIDEBAR TO GATE CHANNEL</a:t>
            </a:r>
            <a:endParaRPr lang="en-US" dirty="0"/>
          </a:p>
        </p:txBody>
      </p:sp>
      <p:pic>
        <p:nvPicPr>
          <p:cNvPr id="4" name="Content Placeholder 3" descr="11_THEORY_2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981200"/>
            <a:ext cx="7241105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PRESSURE APPLIED</a:t>
            </a:r>
            <a:endParaRPr lang="en-US" dirty="0"/>
          </a:p>
        </p:txBody>
      </p:sp>
      <p:pic>
        <p:nvPicPr>
          <p:cNvPr id="4" name="Content Placeholder 3" descr="11_THEOR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778595"/>
            <a:ext cx="7772400" cy="2139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LEGS OF SIDEBAR</a:t>
            </a:r>
            <a:endParaRPr lang="en-US" dirty="0"/>
          </a:p>
        </p:txBody>
      </p:sp>
      <p:pic>
        <p:nvPicPr>
          <p:cNvPr id="8" name="Content Placeholder 7" descr="001_MEDECO_COMPONENTS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1930" y="1600200"/>
            <a:ext cx="3578469" cy="4806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CODE IS SET</a:t>
            </a:r>
            <a:endParaRPr lang="en-US" dirty="0"/>
          </a:p>
        </p:txBody>
      </p:sp>
      <p:pic>
        <p:nvPicPr>
          <p:cNvPr id="4" name="Content Placeholder 3" descr="MEDECO_CUTAWAY_2_LETTERS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910" y="2030730"/>
            <a:ext cx="4030980" cy="3634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AND CODE SETTING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SECURITY IS ABOUT THE SIDEBAR CODE</a:t>
            </a:r>
          </a:p>
          <a:p>
            <a:r>
              <a:rPr lang="en-US" dirty="0" smtClean="0"/>
              <a:t>MUST SET THE PROPER CODE TO OPEN THE LOCK</a:t>
            </a:r>
          </a:p>
          <a:p>
            <a:r>
              <a:rPr lang="en-US" dirty="0" smtClean="0"/>
              <a:t>KNOWN SIDEBAR CODE OR SIMULATE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CODES: </a:t>
            </a:r>
            <a:br>
              <a:rPr lang="en-US" dirty="0" smtClean="0"/>
            </a:br>
            <a:r>
              <a:rPr lang="en-US" dirty="0" smtClean="0"/>
              <a:t>Vertical Bitting and Sidebar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bitting = 6 depths .025” increments</a:t>
            </a:r>
          </a:p>
          <a:p>
            <a:r>
              <a:rPr lang="en-US" dirty="0" smtClean="0"/>
              <a:t>Sidebar Pins: 3 angles, 2 positions = 6 permutations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29000"/>
          <a:ext cx="6705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65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SIDEBAR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-2 CODES: HOW DERIVED:  729 CODE ALLOCATION</a:t>
            </a:r>
          </a:p>
          <a:p>
            <a:r>
              <a:rPr lang="en-US" dirty="0" smtClean="0"/>
              <a:t>CODE DATA BASE ANALYSIS</a:t>
            </a:r>
          </a:p>
          <a:p>
            <a:r>
              <a:rPr lang="en-US" dirty="0" smtClean="0"/>
              <a:t>EXPLOIT TOLERANCES</a:t>
            </a:r>
          </a:p>
          <a:p>
            <a:r>
              <a:rPr lang="en-US" dirty="0" smtClean="0"/>
              <a:t>DERIVE FOUR KEYS</a:t>
            </a:r>
          </a:p>
          <a:p>
            <a:r>
              <a:rPr lang="en-US" dirty="0" smtClean="0"/>
              <a:t>DECEMBER, 2007 + 2500 CODES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KEY WITH CORRECT CODE</a:t>
            </a:r>
          </a:p>
          <a:p>
            <a:r>
              <a:rPr lang="en-US" dirty="0" smtClean="0"/>
              <a:t>CODE SETTING KEYS WITH SIMULATED  CODES</a:t>
            </a:r>
          </a:p>
          <a:p>
            <a:r>
              <a:rPr lang="en-US" dirty="0" smtClean="0"/>
              <a:t>ON FACTORY BLANKS</a:t>
            </a:r>
          </a:p>
          <a:p>
            <a:r>
              <a:rPr lang="en-US" dirty="0" smtClean="0"/>
              <a:t>ON SIMULATED BLANKS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KEYS = </a:t>
            </a:r>
            <a:r>
              <a:rPr lang="en-US" dirty="0" smtClean="0"/>
              <a:t>46,656 </a:t>
            </a:r>
            <a:r>
              <a:rPr lang="en-US" dirty="0" smtClean="0"/>
              <a:t>CODES</a:t>
            </a:r>
            <a:endParaRPr lang="en-US" dirty="0"/>
          </a:p>
        </p:txBody>
      </p:sp>
      <p:pic>
        <p:nvPicPr>
          <p:cNvPr id="4" name="Content Placeholder 3" descr="8_CODE_SET_KEYS_1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86000"/>
            <a:ext cx="50800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</a:t>
            </a:r>
            <a:endParaRPr lang="en-US" dirty="0"/>
          </a:p>
        </p:txBody>
      </p:sp>
      <p:pic>
        <p:nvPicPr>
          <p:cNvPr id="4" name="Content Placeholder 3" descr="CODESET_A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810000" cy="1219200"/>
          </a:xfrm>
        </p:spPr>
      </p:pic>
      <p:pic>
        <p:nvPicPr>
          <p:cNvPr id="5" name="Picture 4" descr="CODESET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886200"/>
            <a:ext cx="3581400" cy="1279071"/>
          </a:xfrm>
          <a:prstGeom prst="rect">
            <a:avLst/>
          </a:prstGeom>
        </p:spPr>
      </p:pic>
      <p:pic>
        <p:nvPicPr>
          <p:cNvPr id="6" name="Picture 5" descr="CODESET_C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76400"/>
            <a:ext cx="3585882" cy="1219200"/>
          </a:xfrm>
          <a:prstGeom prst="rect">
            <a:avLst/>
          </a:prstGeom>
        </p:spPr>
      </p:pic>
      <p:pic>
        <p:nvPicPr>
          <p:cNvPr id="7" name="Picture 6" descr="CODESET_D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38100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SETTING KEYS</a:t>
            </a:r>
            <a:endParaRPr lang="en-US" dirty="0"/>
          </a:p>
        </p:txBody>
      </p:sp>
      <p:pic>
        <p:nvPicPr>
          <p:cNvPr id="4" name="Content Placeholder 3" descr="IMG_0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077" y="1600200"/>
            <a:ext cx="53986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46,656 </a:t>
            </a:r>
            <a:r>
              <a:rPr lang="en-US" dirty="0" smtClean="0"/>
              <a:t>CODES = 4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PINS, 2 POSITIONS, 3 ANGLES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6 </a:t>
            </a:r>
            <a:r>
              <a:rPr lang="en-US" dirty="0" smtClean="0"/>
              <a:t> COMBINATINS = 729</a:t>
            </a:r>
          </a:p>
          <a:p>
            <a:pPr lvl="1"/>
            <a:r>
              <a:rPr lang="en-US" dirty="0" smtClean="0"/>
              <a:t>Right, Center, Left Angles</a:t>
            </a:r>
          </a:p>
          <a:p>
            <a:r>
              <a:rPr lang="en-US" dirty="0" smtClean="0"/>
              <a:t>20</a:t>
            </a:r>
            <a:r>
              <a:rPr lang="en-US" dirty="0" smtClean="0"/>
              <a:t>°  ANGLES R-C-L</a:t>
            </a:r>
          </a:p>
          <a:p>
            <a:pPr lvl="1"/>
            <a:r>
              <a:rPr lang="en-US" dirty="0" smtClean="0"/>
              <a:t>10° tolerance = 2 angles (L-C and R-C)</a:t>
            </a:r>
          </a:p>
          <a:p>
            <a:r>
              <a:rPr lang="en-US" dirty="0" smtClean="0"/>
              <a:t>3 ANGLES = 2 SIMULATED ANGLES</a:t>
            </a:r>
          </a:p>
          <a:p>
            <a:r>
              <a:rPr lang="en-US" dirty="0" smtClean="0"/>
              <a:t>REPEATING CODE PATTERNS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10° TOLERANCE FOR GATES</a:t>
            </a:r>
            <a:endParaRPr lang="en-US" dirty="0"/>
          </a:p>
        </p:txBody>
      </p:sp>
      <p:pic>
        <p:nvPicPr>
          <p:cNvPr id="4" name="SIDEBAR_LEG_GATE_TOLERAN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 +</a:t>
            </a:r>
            <a:br>
              <a:rPr lang="en-US" dirty="0" smtClean="0"/>
            </a:br>
            <a:r>
              <a:rPr lang="en-US" dirty="0" smtClean="0"/>
              <a:t>SETTING SIDEBAR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 AND PICK ALL M3 and BIAXIAL </a:t>
            </a:r>
          </a:p>
          <a:p>
            <a:r>
              <a:rPr lang="en-US" dirty="0" smtClean="0"/>
              <a:t>FOUR KEYS: ALL NON-MASTER KEY SYSTEMS PRIOR TO 12/2007</a:t>
            </a:r>
          </a:p>
          <a:p>
            <a:r>
              <a:rPr lang="en-US" dirty="0" smtClean="0"/>
              <a:t>SIXTEEN KEYS: ALL NON-MASTER KEY CYLINDERS</a:t>
            </a:r>
          </a:p>
          <a:p>
            <a:r>
              <a:rPr lang="en-US" dirty="0" smtClean="0"/>
              <a:t>CHANGE KEY: SET CODE FOR ALL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SET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CHANGE KEY OR CODE SETTING KEY</a:t>
            </a:r>
          </a:p>
          <a:p>
            <a:r>
              <a:rPr lang="en-US" dirty="0" smtClean="0"/>
              <a:t>TORQUE COUNTER-CLOCKWISE</a:t>
            </a:r>
          </a:p>
          <a:p>
            <a:r>
              <a:rPr lang="en-US" dirty="0" smtClean="0"/>
              <a:t>REMOVE KEY, SET CODE</a:t>
            </a:r>
          </a:p>
          <a:p>
            <a:r>
              <a:rPr lang="en-US" dirty="0" smtClean="0"/>
              <a:t>RELEASE TENSION</a:t>
            </a:r>
          </a:p>
          <a:p>
            <a:r>
              <a:rPr lang="en-US" dirty="0" smtClean="0"/>
              <a:t>CONVENTIONAL PICKING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 AND KEY CONTROL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PARACENTRIC KEYWAY IN m3</a:t>
            </a:r>
          </a:p>
          <a:p>
            <a:r>
              <a:rPr lang="en-US" dirty="0" smtClean="0"/>
              <a:t>WILL NOT MEET BHMA/ANSI 156.30</a:t>
            </a:r>
          </a:p>
          <a:p>
            <a:r>
              <a:rPr lang="en-US" dirty="0" smtClean="0"/>
              <a:t>MUST BE ABLE TO PRODUCE CODE SETTING KEYS FOR ALL KEYWAYS</a:t>
            </a:r>
          </a:p>
          <a:p>
            <a:r>
              <a:rPr lang="en-US" dirty="0" smtClean="0"/>
              <a:t>MEDECO HAS NO KEY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KEY AND SIDE STEP</a:t>
            </a:r>
            <a:endParaRPr lang="en-US" dirty="0"/>
          </a:p>
        </p:txBody>
      </p:sp>
      <p:pic>
        <p:nvPicPr>
          <p:cNvPr id="4" name="Content Placeholder 3" descr="LSS_M3-083_KEY_5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19400"/>
            <a:ext cx="6026433" cy="236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PARACENTRIC KEYWAY</a:t>
            </a:r>
            <a:endParaRPr lang="en-US" dirty="0"/>
          </a:p>
        </p:txBody>
      </p:sp>
      <p:pic>
        <p:nvPicPr>
          <p:cNvPr id="4" name="Content Placeholder 3" descr="008_M3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135" y="1600200"/>
            <a:ext cx="447253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KEYS</a:t>
            </a:r>
            <a:endParaRPr lang="en-US" dirty="0"/>
          </a:p>
        </p:txBody>
      </p:sp>
      <p:pic>
        <p:nvPicPr>
          <p:cNvPr id="4" name="Content Placeholder 3" descr="M3_SIMULATEDKE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9" y="2133600"/>
            <a:ext cx="6536765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DESIGN</a:t>
            </a:r>
            <a:endParaRPr lang="en-US" dirty="0"/>
          </a:p>
        </p:txBody>
      </p:sp>
      <p:pic>
        <p:nvPicPr>
          <p:cNvPr id="6" name="Content Placeholder 5" descr="9_SLIDER_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05000"/>
            <a:ext cx="626165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SLIDER</a:t>
            </a:r>
            <a:endParaRPr lang="en-US" dirty="0"/>
          </a:p>
        </p:txBody>
      </p:sp>
      <p:pic>
        <p:nvPicPr>
          <p:cNvPr id="4" name="Content Placeholder 3" descr="9_PAPERCLIP_2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905000"/>
            <a:ext cx="41402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.040” OFFSET OF SLIDER</a:t>
            </a:r>
            <a:endParaRPr lang="en-US" dirty="0"/>
          </a:p>
        </p:txBody>
      </p:sp>
      <p:pic>
        <p:nvPicPr>
          <p:cNvPr id="4" name="Content Placeholder 3" descr="9_slider_1_ARROW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3048000" cy="2997200"/>
          </a:xfrm>
        </p:spPr>
      </p:pic>
      <p:pic>
        <p:nvPicPr>
          <p:cNvPr id="5" name="Content Placeholder 3" descr="M3_CLIP_2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57800" y="2743200"/>
            <a:ext cx="3175000" cy="3314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OFFSET</a:t>
            </a:r>
            <a:endParaRPr lang="en-US" dirty="0"/>
          </a:p>
        </p:txBody>
      </p:sp>
      <p:pic>
        <p:nvPicPr>
          <p:cNvPr id="4" name="Content Placeholder 3" descr="9_CLIP_6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050" y="1625600"/>
            <a:ext cx="45847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OPERATION</a:t>
            </a:r>
            <a:endParaRPr lang="en-US" dirty="0"/>
          </a:p>
        </p:txBody>
      </p:sp>
      <p:pic>
        <p:nvPicPr>
          <p:cNvPr id="4" name="Content Placeholder 3" descr="9_M3_SLIDER_DETAIL_ARROW cop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752600"/>
            <a:ext cx="708797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KEYWAY MODIFICATION</a:t>
            </a:r>
            <a:endParaRPr lang="en-US" dirty="0"/>
          </a:p>
        </p:txBody>
      </p:sp>
      <p:pic>
        <p:nvPicPr>
          <p:cNvPr id="4" name="Content Placeholder 3" descr="9_SIMKEY_PLUG_2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76400"/>
            <a:ext cx="2527300" cy="2462312"/>
          </a:xfrm>
        </p:spPr>
      </p:pic>
      <p:pic>
        <p:nvPicPr>
          <p:cNvPr id="5" name="Content Placeholder 3" descr="M3_SIMULATEDKEY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4343400"/>
            <a:ext cx="6536765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Content Placeholder 3" descr="9_SIMKEY_4_35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0" y="1676400"/>
            <a:ext cx="2260600" cy="2472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</a:t>
            </a:r>
            <a:endParaRPr lang="en-US" dirty="0"/>
          </a:p>
        </p:txBody>
      </p:sp>
      <p:pic>
        <p:nvPicPr>
          <p:cNvPr id="4" name="Content Placeholder 3" descr="SIMULATED_KEY_ALIGNED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524000"/>
            <a:ext cx="7349067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METAL KEY</a:t>
            </a:r>
            <a:endParaRPr lang="en-US" dirty="0"/>
          </a:p>
        </p:txBody>
      </p:sp>
      <p:pic>
        <p:nvPicPr>
          <p:cNvPr id="4" name="Content Placeholder 3" descr="9_SIMKEY_14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1676400"/>
            <a:ext cx="5080000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KEY</a:t>
            </a:r>
            <a:endParaRPr lang="en-US" dirty="0"/>
          </a:p>
        </p:txBody>
      </p:sp>
      <p:pic>
        <p:nvPicPr>
          <p:cNvPr id="4" name="Content Placeholder 3" descr="9_SIMKEY_5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399" y="1600200"/>
            <a:ext cx="625078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TAKES PLASTIC</a:t>
            </a:r>
            <a:endParaRPr lang="en-US" dirty="0"/>
          </a:p>
        </p:txBody>
      </p:sp>
      <p:pic>
        <p:nvPicPr>
          <p:cNvPr id="8" name="Content Placeholder 7" descr="Visa_key_bla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299" y="1905000"/>
            <a:ext cx="6455901" cy="4042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PRICELESS!</a:t>
            </a:r>
            <a:endParaRPr lang="en-US" dirty="0"/>
          </a:p>
        </p:txBody>
      </p:sp>
      <p:pic>
        <p:nvPicPr>
          <p:cNvPr id="4" name="Content Placeholder 3" descr="MEDECO_KEY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73505"/>
            <a:ext cx="7772400" cy="3949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KEY CONTROL</a:t>
            </a:r>
            <a:endParaRPr lang="en-US" dirty="0"/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3716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CARD</a:t>
            </a:r>
            <a:endParaRPr lang="en-US" dirty="0"/>
          </a:p>
        </p:txBody>
      </p:sp>
      <p:pic>
        <p:nvPicPr>
          <p:cNvPr id="4" name="Content Placeholder 3" descr="MEDECO_KE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1285" y="1600200"/>
            <a:ext cx="654823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KEYS</a:t>
            </a:r>
            <a:endParaRPr lang="en-US" dirty="0"/>
          </a:p>
        </p:txBody>
      </p:sp>
      <p:pic>
        <p:nvPicPr>
          <p:cNvPr id="8" name="Content Placeholder 7" descr="PLASTIC_KEY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162" y="1752600"/>
            <a:ext cx="60684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ALL STARTED WITH BUMPING AND JENNALYNN IN 2006</a:t>
            </a:r>
          </a:p>
          <a:p>
            <a:pPr lvl="1"/>
            <a:r>
              <a:rPr lang="en-US" dirty="0" smtClean="0"/>
              <a:t>OUR LOCKS ARE “BUMP-PROOF”</a:t>
            </a:r>
          </a:p>
          <a:p>
            <a:pPr lvl="1"/>
            <a:r>
              <a:rPr lang="en-US" dirty="0" smtClean="0"/>
              <a:t>OUR LOCKS ARE “VIRTUALLY BUMP PROOF”</a:t>
            </a:r>
          </a:p>
          <a:p>
            <a:pPr lvl="1"/>
            <a:r>
              <a:rPr lang="en-US" dirty="0" smtClean="0"/>
              <a:t>OUR LOCKS ARE “VIRTUALLY RESISTANT”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2007: JENNA-LYNN OPENS MEDECO BIAXIAL</a:t>
            </a:r>
            <a:endParaRPr lang="en-US" dirty="0"/>
          </a:p>
        </p:txBody>
      </p:sp>
      <p:pic>
        <p:nvPicPr>
          <p:cNvPr id="4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524000"/>
            <a:ext cx="6629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SIDEBAR CODE</a:t>
            </a:r>
          </a:p>
          <a:p>
            <a:pPr lvl="1"/>
            <a:r>
              <a:rPr lang="en-US" dirty="0" smtClean="0"/>
              <a:t>SIMULATED SIDEBAR CODE</a:t>
            </a:r>
          </a:p>
          <a:p>
            <a:r>
              <a:rPr lang="en-US" dirty="0" smtClean="0"/>
              <a:t>PROPER BUMP KEY DESIGN</a:t>
            </a:r>
          </a:p>
          <a:p>
            <a:r>
              <a:rPr lang="en-US" dirty="0" smtClean="0"/>
              <a:t>BUMPING TECHNIQUE: ADVANCED</a:t>
            </a:r>
          </a:p>
          <a:p>
            <a:pPr lvl="1"/>
            <a:r>
              <a:rPr lang="en-US" dirty="0" smtClean="0"/>
              <a:t>LESS ENERGY REQUIRED</a:t>
            </a:r>
          </a:p>
          <a:p>
            <a:r>
              <a:rPr lang="en-US" dirty="0" smtClean="0"/>
              <a:t>BUMP-PROOF LOCK!!!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BUMPKEY</a:t>
            </a:r>
            <a:endParaRPr lang="en-US" dirty="0"/>
          </a:p>
        </p:txBody>
      </p:sp>
      <p:pic>
        <p:nvPicPr>
          <p:cNvPr id="4" name="Content Placeholder 3" descr="M3_MODIFI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67273"/>
            <a:ext cx="7772400" cy="3161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BUMP KEY</a:t>
            </a:r>
            <a:endParaRPr lang="en-US" dirty="0"/>
          </a:p>
        </p:txBody>
      </p:sp>
      <p:pic>
        <p:nvPicPr>
          <p:cNvPr id="4" name="Content Placeholder 3" descr="11_SIM_BUMP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68206"/>
            <a:ext cx="7772400" cy="435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2359</Words>
  <Application>Microsoft PowerPoint</Application>
  <PresentationFormat>On-screen Show (4:3)</PresentationFormat>
  <Paragraphs>479</Paragraphs>
  <Slides>118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Lock And Key</vt:lpstr>
      <vt:lpstr>Custom Design</vt:lpstr>
      <vt:lpstr>MEDECO CASE STUDY</vt:lpstr>
      <vt:lpstr>MEDECO HIGH SECURITY</vt:lpstr>
      <vt:lpstr>PART I: BACKGROUND</vt:lpstr>
      <vt:lpstr>MEDECO HIGH SECURITY: What it means</vt:lpstr>
      <vt:lpstr>STORY OF LOCKS, LIES, and HIGH INSECURITY</vt:lpstr>
      <vt:lpstr>HIGH SECURITY LOCKS: Why Important? </vt:lpstr>
      <vt:lpstr>MEDECO HISTORY</vt:lpstr>
      <vt:lpstr>WHY THE MEDECO CASE STUDY IS IMPORTANT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ATTACKS: Two Primary Rules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FORCED ENTRY ATTACKS</vt:lpstr>
      <vt:lpstr>SIDEBAR:  Bypass and Circumvention </vt:lpstr>
      <vt:lpstr>SIDEBAR ATTACK:  Physical Strength</vt:lpstr>
      <vt:lpstr>MEDECO HIGH SECURITY: Lessons to be learned</vt:lpstr>
      <vt:lpstr>MEDECO CASE HISTORY</vt:lpstr>
      <vt:lpstr>MEDECO MISTAKES</vt:lpstr>
      <vt:lpstr>DESIGN = VULNERABILITIES</vt:lpstr>
      <vt:lpstr>MEDECO DESIGN:  Exploit design vulnerabilities</vt:lpstr>
      <vt:lpstr>MEDECO DESIGNS:  More vulnerabilities</vt:lpstr>
      <vt:lpstr>MEDECO TIMELINE</vt:lpstr>
      <vt:lpstr>MEDECO LOCKS:  Why are they Secure?</vt:lpstr>
      <vt:lpstr>MODERN PIN TUMBLER</vt:lpstr>
      <vt:lpstr>MEDECO BIAXIAL  </vt:lpstr>
      <vt:lpstr>MEDECO LOCKS:  3 Independent Security Layers </vt:lpstr>
      <vt:lpstr>MEDECO TWISTING PINS: 3 Angles + 2 Positions</vt:lpstr>
      <vt:lpstr>MEDECO ROTATING TUMBLER</vt:lpstr>
      <vt:lpstr>SIDEBAR AS A GENERIC SECURITY CONCEPT</vt:lpstr>
      <vt:lpstr>SIDEBAR LOCKING:  How does it work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FAILURE TO CONNECT THE DOTS: DESTROY SECURITY</vt:lpstr>
      <vt:lpstr>MORE DOTS!</vt:lpstr>
      <vt:lpstr>CONNECTING THE DOTS:  The Results</vt:lpstr>
      <vt:lpstr>LESSONS TO BE LEARNED</vt:lpstr>
      <vt:lpstr>PART II:  OPENING MEDECO LOCKS</vt:lpstr>
      <vt:lpstr>TWO NEW CONCEPTS</vt:lpstr>
      <vt:lpstr>SETTING THE SIDEBAR CODE</vt:lpstr>
      <vt:lpstr>SIDEBAR CODE</vt:lpstr>
      <vt:lpstr>LEG-GATE TOLERANCE</vt:lpstr>
      <vt:lpstr>SETTING THE CODE:  BASIC DESIGN FLAW</vt:lpstr>
      <vt:lpstr>LEGS OF SIDEBAR TO GATE CHANNEL</vt:lpstr>
      <vt:lpstr>NO PRESSURE APPLIED</vt:lpstr>
      <vt:lpstr>USING LEGS OF SIDEBAR</vt:lpstr>
      <vt:lpstr>SIDEBAR CODE IS SET</vt:lpstr>
      <vt:lpstr>CODES AND CODE SETTING KEYS</vt:lpstr>
      <vt:lpstr>KEY CODES:  Vertical Bitting and Sidebar</vt:lpstr>
      <vt:lpstr>SIMULATING SIDEBAR CODES</vt:lpstr>
      <vt:lpstr>CODE SETTING KEYS</vt:lpstr>
      <vt:lpstr>FOUR KEYS = 46,656 CODES</vt:lpstr>
      <vt:lpstr>CODE SETTING KEYS</vt:lpstr>
      <vt:lpstr>ANGLE SETTING KEYS</vt:lpstr>
      <vt:lpstr>46,656 CODES = 4 KEYS</vt:lpstr>
      <vt:lpstr>10° TOLERANCE FOR GATES</vt:lpstr>
      <vt:lpstr>CODE SETTING KEYS + SETTING SIDEBAR CODE</vt:lpstr>
      <vt:lpstr>PROCEDURE: SET THE CODE</vt:lpstr>
      <vt:lpstr>CODE SETTING KEYS AND KEY CONTROL ISSUE</vt:lpstr>
      <vt:lpstr>M3 KEY AND SIDE STEP</vt:lpstr>
      <vt:lpstr>PARACENTRIC KEYWAY</vt:lpstr>
      <vt:lpstr>SIMULATED KEYS</vt:lpstr>
      <vt:lpstr>SLIDER DESIGN</vt:lpstr>
      <vt:lpstr>SET THE SLIDER</vt:lpstr>
      <vt:lpstr>.040” OFFSET OF SLIDER</vt:lpstr>
      <vt:lpstr>SLIDER OFFSET</vt:lpstr>
      <vt:lpstr>SLIDER OPERATION</vt:lpstr>
      <vt:lpstr>KEYWAY MODIFICATION</vt:lpstr>
      <vt:lpstr>SIMULATED KEY</vt:lpstr>
      <vt:lpstr>SIMULATED METAL KEY</vt:lpstr>
      <vt:lpstr>SIMULATED KEY</vt:lpstr>
      <vt:lpstr>MEDECO TAKES PLASTIC</vt:lpstr>
      <vt:lpstr>PRICELESS!</vt:lpstr>
      <vt:lpstr>NO KEY CONTROL</vt:lpstr>
      <vt:lpstr>MEDECO KEY CARD</vt:lpstr>
      <vt:lpstr>PLASTIC KEYS</vt:lpstr>
      <vt:lpstr>BUMPING: </vt:lpstr>
      <vt:lpstr>2007: JENNA-LYNN OPENS MEDECO BIAXIAL</vt:lpstr>
      <vt:lpstr>BUMPING MEDECO LOCKS</vt:lpstr>
      <vt:lpstr>M3 BUMPKEY</vt:lpstr>
      <vt:lpstr>SIMULATED BUMP KEY</vt:lpstr>
      <vt:lpstr>JENNALYNN 2008: DEFCON</vt:lpstr>
      <vt:lpstr>HAN FEY INSPECTS LOCK</vt:lpstr>
      <vt:lpstr>PICKING THE LOCK</vt:lpstr>
      <vt:lpstr>SETTING THE SIDEBAR CODE AND PICKING</vt:lpstr>
      <vt:lpstr>MEDECO RESEARCH:  Results of Project</vt:lpstr>
      <vt:lpstr>RESULTS OF PROJECT: Bumping</vt:lpstr>
      <vt:lpstr>RESULTS OF PROJECT:  Key Control and Key Security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REVERSE PICKING ATTACK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</cp:lastModifiedBy>
  <cp:revision>224</cp:revision>
  <cp:lastPrinted>1601-01-01T00:00:00Z</cp:lastPrinted>
  <dcterms:created xsi:type="dcterms:W3CDTF">2008-04-13T05:51:28Z</dcterms:created>
  <dcterms:modified xsi:type="dcterms:W3CDTF">2008-10-11T06:49:18Z</dcterms:modified>
</cp:coreProperties>
</file>